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691" r:id="rId2"/>
    <p:sldMasterId id="2147483694" r:id="rId3"/>
    <p:sldMasterId id="2147483704" r:id="rId4"/>
  </p:sldMasterIdLst>
  <p:notesMasterIdLst>
    <p:notesMasterId r:id="rId84"/>
  </p:notesMasterIdLst>
  <p:handoutMasterIdLst>
    <p:handoutMasterId r:id="rId85"/>
  </p:handoutMasterIdLst>
  <p:sldIdLst>
    <p:sldId id="265" r:id="rId5"/>
    <p:sldId id="266" r:id="rId6"/>
    <p:sldId id="267" r:id="rId7"/>
    <p:sldId id="271" r:id="rId8"/>
    <p:sldId id="624" r:id="rId9"/>
    <p:sldId id="726" r:id="rId10"/>
    <p:sldId id="630" r:id="rId11"/>
    <p:sldId id="845" r:id="rId12"/>
    <p:sldId id="846" r:id="rId13"/>
    <p:sldId id="762" r:id="rId14"/>
    <p:sldId id="764" r:id="rId15"/>
    <p:sldId id="765" r:id="rId16"/>
    <p:sldId id="766" r:id="rId17"/>
    <p:sldId id="767" r:id="rId18"/>
    <p:sldId id="768" r:id="rId19"/>
    <p:sldId id="769" r:id="rId20"/>
    <p:sldId id="770" r:id="rId21"/>
    <p:sldId id="771" r:id="rId22"/>
    <p:sldId id="772" r:id="rId23"/>
    <p:sldId id="773" r:id="rId24"/>
    <p:sldId id="748" r:id="rId25"/>
    <p:sldId id="774" r:id="rId26"/>
    <p:sldId id="780" r:id="rId27"/>
    <p:sldId id="781" r:id="rId28"/>
    <p:sldId id="785" r:id="rId29"/>
    <p:sldId id="786" r:id="rId30"/>
    <p:sldId id="789" r:id="rId31"/>
    <p:sldId id="790" r:id="rId32"/>
    <p:sldId id="793" r:id="rId33"/>
    <p:sldId id="794" r:id="rId34"/>
    <p:sldId id="795" r:id="rId35"/>
    <p:sldId id="796" r:id="rId36"/>
    <p:sldId id="797" r:id="rId37"/>
    <p:sldId id="847" r:id="rId38"/>
    <p:sldId id="799" r:id="rId39"/>
    <p:sldId id="800" r:id="rId40"/>
    <p:sldId id="801" r:id="rId41"/>
    <p:sldId id="802" r:id="rId42"/>
    <p:sldId id="803" r:id="rId43"/>
    <p:sldId id="804" r:id="rId44"/>
    <p:sldId id="805" r:id="rId45"/>
    <p:sldId id="806" r:id="rId46"/>
    <p:sldId id="807" r:id="rId47"/>
    <p:sldId id="808" r:id="rId48"/>
    <p:sldId id="809" r:id="rId49"/>
    <p:sldId id="842" r:id="rId50"/>
    <p:sldId id="810" r:id="rId51"/>
    <p:sldId id="811" r:id="rId52"/>
    <p:sldId id="812" r:id="rId53"/>
    <p:sldId id="813" r:id="rId54"/>
    <p:sldId id="814" r:id="rId55"/>
    <p:sldId id="815" r:id="rId56"/>
    <p:sldId id="843" r:id="rId57"/>
    <p:sldId id="816" r:id="rId58"/>
    <p:sldId id="818" r:id="rId59"/>
    <p:sldId id="823" r:id="rId60"/>
    <p:sldId id="827" r:id="rId61"/>
    <p:sldId id="819" r:id="rId62"/>
    <p:sldId id="820" r:id="rId63"/>
    <p:sldId id="824" r:id="rId64"/>
    <p:sldId id="828" r:id="rId65"/>
    <p:sldId id="821" r:id="rId66"/>
    <p:sldId id="822" r:id="rId67"/>
    <p:sldId id="825" r:id="rId68"/>
    <p:sldId id="826" r:id="rId69"/>
    <p:sldId id="829" r:id="rId70"/>
    <p:sldId id="848" r:id="rId71"/>
    <p:sldId id="831" r:id="rId72"/>
    <p:sldId id="832" r:id="rId73"/>
    <p:sldId id="833" r:id="rId74"/>
    <p:sldId id="834" r:id="rId75"/>
    <p:sldId id="835" r:id="rId76"/>
    <p:sldId id="836" r:id="rId77"/>
    <p:sldId id="849" r:id="rId78"/>
    <p:sldId id="838" r:id="rId79"/>
    <p:sldId id="839" r:id="rId80"/>
    <p:sldId id="840" r:id="rId81"/>
    <p:sldId id="841" r:id="rId82"/>
    <p:sldId id="758" r:id="rId8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00"/>
    <a:srgbClr val="0E472D"/>
    <a:srgbClr val="FBE31A"/>
    <a:srgbClr val="0B4A2D"/>
    <a:srgbClr val="FFFFFF"/>
    <a:srgbClr val="004A20"/>
    <a:srgbClr val="024613"/>
    <a:srgbClr val="00460B"/>
    <a:srgbClr val="007619"/>
    <a:srgbClr val="FFE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10"/>
    <p:restoredTop sz="86822"/>
  </p:normalViewPr>
  <p:slideViewPr>
    <p:cSldViewPr snapToGrid="0" snapToObjects="1">
      <p:cViewPr varScale="1">
        <p:scale>
          <a:sx n="128" d="100"/>
          <a:sy n="128" d="100"/>
        </p:scale>
        <p:origin x="14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6" d="100"/>
          <a:sy n="156" d="100"/>
        </p:scale>
        <p:origin x="415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viewProps" Target="view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ACE001-1CCF-2B42-B119-9EFCDE8911B8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964808-1C2A-E44E-A409-D6D8A9E48970}">
      <dgm:prSet phldrT="[Text]"/>
      <dgm:spPr/>
      <dgm:t>
        <a:bodyPr/>
        <a:lstStyle/>
        <a:p>
          <a:r>
            <a:rPr lang="en-US" dirty="0"/>
            <a:t>Personalized Cognitive Strategy Instruction</a:t>
          </a:r>
        </a:p>
      </dgm:t>
    </dgm:pt>
    <dgm:pt modelId="{163D8925-5866-3741-921A-9182614EF5B7}" type="parTrans" cxnId="{12DFCE52-CFE7-B741-8DDE-DE2C2A2FA4B2}">
      <dgm:prSet/>
      <dgm:spPr/>
      <dgm:t>
        <a:bodyPr/>
        <a:lstStyle/>
        <a:p>
          <a:endParaRPr lang="en-US"/>
        </a:p>
      </dgm:t>
    </dgm:pt>
    <dgm:pt modelId="{F55B1A1F-3CEE-D946-8F88-D2806D3BA03A}" type="sibTrans" cxnId="{12DFCE52-CFE7-B741-8DDE-DE2C2A2FA4B2}">
      <dgm:prSet/>
      <dgm:spPr/>
      <dgm:t>
        <a:bodyPr/>
        <a:lstStyle/>
        <a:p>
          <a:endParaRPr lang="en-US"/>
        </a:p>
      </dgm:t>
    </dgm:pt>
    <dgm:pt modelId="{BFCBFD08-F420-5E43-B7B1-5DE463258BF8}">
      <dgm:prSet phldrT="[Text]"/>
      <dgm:spPr/>
      <dgm:t>
        <a:bodyPr/>
        <a:lstStyle/>
        <a:p>
          <a:r>
            <a:rPr lang="en-US" dirty="0"/>
            <a:t>Implemented during final baseline session to begin measuring impact the following session</a:t>
          </a:r>
        </a:p>
      </dgm:t>
    </dgm:pt>
    <dgm:pt modelId="{A5838D92-929B-E34A-9ECD-751993E9C20B}" type="parTrans" cxnId="{C7F1ECD4-B378-804C-A97E-C725A3A51F66}">
      <dgm:prSet/>
      <dgm:spPr/>
      <dgm:t>
        <a:bodyPr/>
        <a:lstStyle/>
        <a:p>
          <a:endParaRPr lang="en-US"/>
        </a:p>
      </dgm:t>
    </dgm:pt>
    <dgm:pt modelId="{DD5E0993-A9FE-FE47-98ED-0A8CCB996BF1}" type="sibTrans" cxnId="{C7F1ECD4-B378-804C-A97E-C725A3A51F66}">
      <dgm:prSet/>
      <dgm:spPr/>
      <dgm:t>
        <a:bodyPr/>
        <a:lstStyle/>
        <a:p>
          <a:endParaRPr lang="en-US"/>
        </a:p>
      </dgm:t>
    </dgm:pt>
    <dgm:pt modelId="{87B8B36F-EF58-5F46-99E0-C5F4357B571B}">
      <dgm:prSet/>
      <dgm:spPr/>
      <dgm:t>
        <a:bodyPr/>
        <a:lstStyle/>
        <a:p>
          <a:r>
            <a:rPr lang="en-US"/>
            <a:t>Purpose is to identify strategy for participant that addresses their concerns and can compensate for cognitive challenges</a:t>
          </a:r>
        </a:p>
      </dgm:t>
    </dgm:pt>
    <dgm:pt modelId="{67D7B827-9858-B046-BBBA-9BFDE8386A64}" type="parTrans" cxnId="{CF519BDB-0B29-ED4B-9231-B0C0CCD6519E}">
      <dgm:prSet/>
      <dgm:spPr/>
      <dgm:t>
        <a:bodyPr/>
        <a:lstStyle/>
        <a:p>
          <a:endParaRPr lang="en-US"/>
        </a:p>
      </dgm:t>
    </dgm:pt>
    <dgm:pt modelId="{E536E778-1674-0742-BC5D-9A75C72143B7}" type="sibTrans" cxnId="{CF519BDB-0B29-ED4B-9231-B0C0CCD6519E}">
      <dgm:prSet/>
      <dgm:spPr/>
      <dgm:t>
        <a:bodyPr/>
        <a:lstStyle/>
        <a:p>
          <a:endParaRPr lang="en-US"/>
        </a:p>
      </dgm:t>
    </dgm:pt>
    <dgm:pt modelId="{5D840E93-0227-8242-AAC9-F06FA87A911C}" type="pres">
      <dgm:prSet presAssocID="{8EACE001-1CCF-2B42-B119-9EFCDE8911B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43D8EEF-DC9B-874C-9522-9D040832F24F}" type="pres">
      <dgm:prSet presAssocID="{4E964808-1C2A-E44E-A409-D6D8A9E48970}" presName="root" presStyleCnt="0"/>
      <dgm:spPr/>
    </dgm:pt>
    <dgm:pt modelId="{EF0476F4-3211-AB41-A73D-69C5CDA7AE76}" type="pres">
      <dgm:prSet presAssocID="{4E964808-1C2A-E44E-A409-D6D8A9E48970}" presName="rootComposite" presStyleCnt="0"/>
      <dgm:spPr/>
    </dgm:pt>
    <dgm:pt modelId="{6C2F60B8-868B-9443-9B81-ADD57A0D44D6}" type="pres">
      <dgm:prSet presAssocID="{4E964808-1C2A-E44E-A409-D6D8A9E48970}" presName="rootText" presStyleLbl="node1" presStyleIdx="0" presStyleCnt="1" custScaleX="232697"/>
      <dgm:spPr/>
    </dgm:pt>
    <dgm:pt modelId="{2CD40CBB-D2BA-B14C-A5C5-17EF0F7C82C8}" type="pres">
      <dgm:prSet presAssocID="{4E964808-1C2A-E44E-A409-D6D8A9E48970}" presName="rootConnector" presStyleLbl="node1" presStyleIdx="0" presStyleCnt="1"/>
      <dgm:spPr/>
    </dgm:pt>
    <dgm:pt modelId="{20EE589E-6BB1-A149-B060-C6F6763BE412}" type="pres">
      <dgm:prSet presAssocID="{4E964808-1C2A-E44E-A409-D6D8A9E48970}" presName="childShape" presStyleCnt="0"/>
      <dgm:spPr/>
    </dgm:pt>
    <dgm:pt modelId="{D9FB6B31-126D-6A40-A73A-DB1517112A6A}" type="pres">
      <dgm:prSet presAssocID="{A5838D92-929B-E34A-9ECD-751993E9C20B}" presName="Name13" presStyleLbl="parChTrans1D2" presStyleIdx="0" presStyleCnt="2"/>
      <dgm:spPr/>
    </dgm:pt>
    <dgm:pt modelId="{F996BD15-0C33-FD4C-9981-C3C45DD8F45A}" type="pres">
      <dgm:prSet presAssocID="{BFCBFD08-F420-5E43-B7B1-5DE463258BF8}" presName="childText" presStyleLbl="bgAcc1" presStyleIdx="0" presStyleCnt="2" custScaleX="232697">
        <dgm:presLayoutVars>
          <dgm:bulletEnabled val="1"/>
        </dgm:presLayoutVars>
      </dgm:prSet>
      <dgm:spPr/>
    </dgm:pt>
    <dgm:pt modelId="{B4D7ABBC-B0CA-D641-89FA-270FF3AC29EC}" type="pres">
      <dgm:prSet presAssocID="{67D7B827-9858-B046-BBBA-9BFDE8386A64}" presName="Name13" presStyleLbl="parChTrans1D2" presStyleIdx="1" presStyleCnt="2"/>
      <dgm:spPr/>
    </dgm:pt>
    <dgm:pt modelId="{04F82D40-D5E6-3949-9B83-B25137617214}" type="pres">
      <dgm:prSet presAssocID="{87B8B36F-EF58-5F46-99E0-C5F4357B571B}" presName="childText" presStyleLbl="bgAcc1" presStyleIdx="1" presStyleCnt="2" custScaleX="232697">
        <dgm:presLayoutVars>
          <dgm:bulletEnabled val="1"/>
        </dgm:presLayoutVars>
      </dgm:prSet>
      <dgm:spPr/>
    </dgm:pt>
  </dgm:ptLst>
  <dgm:cxnLst>
    <dgm:cxn modelId="{F460D706-BD71-484B-96F5-EBD0756F0249}" type="presOf" srcId="{4E964808-1C2A-E44E-A409-D6D8A9E48970}" destId="{2CD40CBB-D2BA-B14C-A5C5-17EF0F7C82C8}" srcOrd="1" destOrd="0" presId="urn:microsoft.com/office/officeart/2005/8/layout/hierarchy3"/>
    <dgm:cxn modelId="{39A7501A-59D5-D347-B94C-03C79D9EFD67}" type="presOf" srcId="{8EACE001-1CCF-2B42-B119-9EFCDE8911B8}" destId="{5D840E93-0227-8242-AAC9-F06FA87A911C}" srcOrd="0" destOrd="0" presId="urn:microsoft.com/office/officeart/2005/8/layout/hierarchy3"/>
    <dgm:cxn modelId="{17BC3A43-8860-9440-A332-1AB67052F6B3}" type="presOf" srcId="{67D7B827-9858-B046-BBBA-9BFDE8386A64}" destId="{B4D7ABBC-B0CA-D641-89FA-270FF3AC29EC}" srcOrd="0" destOrd="0" presId="urn:microsoft.com/office/officeart/2005/8/layout/hierarchy3"/>
    <dgm:cxn modelId="{12DFCE52-CFE7-B741-8DDE-DE2C2A2FA4B2}" srcId="{8EACE001-1CCF-2B42-B119-9EFCDE8911B8}" destId="{4E964808-1C2A-E44E-A409-D6D8A9E48970}" srcOrd="0" destOrd="0" parTransId="{163D8925-5866-3741-921A-9182614EF5B7}" sibTransId="{F55B1A1F-3CEE-D946-8F88-D2806D3BA03A}"/>
    <dgm:cxn modelId="{2C22F971-3DC9-4D42-B57C-7FF3874B0FD8}" type="presOf" srcId="{A5838D92-929B-E34A-9ECD-751993E9C20B}" destId="{D9FB6B31-126D-6A40-A73A-DB1517112A6A}" srcOrd="0" destOrd="0" presId="urn:microsoft.com/office/officeart/2005/8/layout/hierarchy3"/>
    <dgm:cxn modelId="{78B802AA-24E8-AC46-94BD-A70F36D3C0E7}" type="presOf" srcId="{BFCBFD08-F420-5E43-B7B1-5DE463258BF8}" destId="{F996BD15-0C33-FD4C-9981-C3C45DD8F45A}" srcOrd="0" destOrd="0" presId="urn:microsoft.com/office/officeart/2005/8/layout/hierarchy3"/>
    <dgm:cxn modelId="{9F7271AC-B206-2640-8B1D-3C885C45DDC5}" type="presOf" srcId="{87B8B36F-EF58-5F46-99E0-C5F4357B571B}" destId="{04F82D40-D5E6-3949-9B83-B25137617214}" srcOrd="0" destOrd="0" presId="urn:microsoft.com/office/officeart/2005/8/layout/hierarchy3"/>
    <dgm:cxn modelId="{FA63A9BB-1CFE-954B-87D1-081447B65C6D}" type="presOf" srcId="{4E964808-1C2A-E44E-A409-D6D8A9E48970}" destId="{6C2F60B8-868B-9443-9B81-ADD57A0D44D6}" srcOrd="0" destOrd="0" presId="urn:microsoft.com/office/officeart/2005/8/layout/hierarchy3"/>
    <dgm:cxn modelId="{C7F1ECD4-B378-804C-A97E-C725A3A51F66}" srcId="{4E964808-1C2A-E44E-A409-D6D8A9E48970}" destId="{BFCBFD08-F420-5E43-B7B1-5DE463258BF8}" srcOrd="0" destOrd="0" parTransId="{A5838D92-929B-E34A-9ECD-751993E9C20B}" sibTransId="{DD5E0993-A9FE-FE47-98ED-0A8CCB996BF1}"/>
    <dgm:cxn modelId="{CF519BDB-0B29-ED4B-9231-B0C0CCD6519E}" srcId="{4E964808-1C2A-E44E-A409-D6D8A9E48970}" destId="{87B8B36F-EF58-5F46-99E0-C5F4357B571B}" srcOrd="1" destOrd="0" parTransId="{67D7B827-9858-B046-BBBA-9BFDE8386A64}" sibTransId="{E536E778-1674-0742-BC5D-9A75C72143B7}"/>
    <dgm:cxn modelId="{AC6AE096-0528-954B-9425-8894F7AD7988}" type="presParOf" srcId="{5D840E93-0227-8242-AAC9-F06FA87A911C}" destId="{343D8EEF-DC9B-874C-9522-9D040832F24F}" srcOrd="0" destOrd="0" presId="urn:microsoft.com/office/officeart/2005/8/layout/hierarchy3"/>
    <dgm:cxn modelId="{75891FD6-97D0-2542-B828-4B5EA3A10FAA}" type="presParOf" srcId="{343D8EEF-DC9B-874C-9522-9D040832F24F}" destId="{EF0476F4-3211-AB41-A73D-69C5CDA7AE76}" srcOrd="0" destOrd="0" presId="urn:microsoft.com/office/officeart/2005/8/layout/hierarchy3"/>
    <dgm:cxn modelId="{9DA9DCF2-5529-B34B-AC5D-5ADFC68D33A4}" type="presParOf" srcId="{EF0476F4-3211-AB41-A73D-69C5CDA7AE76}" destId="{6C2F60B8-868B-9443-9B81-ADD57A0D44D6}" srcOrd="0" destOrd="0" presId="urn:microsoft.com/office/officeart/2005/8/layout/hierarchy3"/>
    <dgm:cxn modelId="{8211D296-F3E4-B244-ADAF-EA8D7524CC00}" type="presParOf" srcId="{EF0476F4-3211-AB41-A73D-69C5CDA7AE76}" destId="{2CD40CBB-D2BA-B14C-A5C5-17EF0F7C82C8}" srcOrd="1" destOrd="0" presId="urn:microsoft.com/office/officeart/2005/8/layout/hierarchy3"/>
    <dgm:cxn modelId="{AA490DE5-75A5-E349-A31D-86096E61B6A0}" type="presParOf" srcId="{343D8EEF-DC9B-874C-9522-9D040832F24F}" destId="{20EE589E-6BB1-A149-B060-C6F6763BE412}" srcOrd="1" destOrd="0" presId="urn:microsoft.com/office/officeart/2005/8/layout/hierarchy3"/>
    <dgm:cxn modelId="{CBE93802-136B-5E4D-B6D4-D4C1BFE61E87}" type="presParOf" srcId="{20EE589E-6BB1-A149-B060-C6F6763BE412}" destId="{D9FB6B31-126D-6A40-A73A-DB1517112A6A}" srcOrd="0" destOrd="0" presId="urn:microsoft.com/office/officeart/2005/8/layout/hierarchy3"/>
    <dgm:cxn modelId="{C89D49A2-3827-B742-A3AE-C8DA2E2C069E}" type="presParOf" srcId="{20EE589E-6BB1-A149-B060-C6F6763BE412}" destId="{F996BD15-0C33-FD4C-9981-C3C45DD8F45A}" srcOrd="1" destOrd="0" presId="urn:microsoft.com/office/officeart/2005/8/layout/hierarchy3"/>
    <dgm:cxn modelId="{F101EEB7-681B-0548-9FF3-11792046ED35}" type="presParOf" srcId="{20EE589E-6BB1-A149-B060-C6F6763BE412}" destId="{B4D7ABBC-B0CA-D641-89FA-270FF3AC29EC}" srcOrd="2" destOrd="0" presId="urn:microsoft.com/office/officeart/2005/8/layout/hierarchy3"/>
    <dgm:cxn modelId="{43896870-EE35-3D4F-A0FF-9F3491FBB898}" type="presParOf" srcId="{20EE589E-6BB1-A149-B060-C6F6763BE412}" destId="{04F82D40-D5E6-3949-9B83-B2513761721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C521BC-20D5-4844-84F3-7895D79F77B5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C1D8B6-9882-7442-A801-B6152B2B9ACD}">
      <dgm:prSet phldrT="[Text]" custT="1"/>
      <dgm:spPr>
        <a:solidFill>
          <a:srgbClr val="007600"/>
        </a:solidFill>
        <a:ln>
          <a:noFill/>
        </a:ln>
      </dgm:spPr>
      <dgm:t>
        <a:bodyPr/>
        <a:lstStyle/>
        <a:p>
          <a:r>
            <a:rPr lang="en-US" sz="1800" dirty="0"/>
            <a:t>Repeated Measures</a:t>
          </a:r>
        </a:p>
      </dgm:t>
    </dgm:pt>
    <dgm:pt modelId="{A75ABF20-E2F6-0C46-A3F7-DC7EB10BB23C}" type="parTrans" cxnId="{EBC06093-0E2D-AE44-969A-191A6F4CDFD1}">
      <dgm:prSet/>
      <dgm:spPr/>
      <dgm:t>
        <a:bodyPr/>
        <a:lstStyle/>
        <a:p>
          <a:endParaRPr lang="en-US"/>
        </a:p>
      </dgm:t>
    </dgm:pt>
    <dgm:pt modelId="{72B955DB-DAB8-6940-98AD-DACA9AD808A0}" type="sibTrans" cxnId="{EBC06093-0E2D-AE44-969A-191A6F4CDFD1}">
      <dgm:prSet/>
      <dgm:spPr/>
      <dgm:t>
        <a:bodyPr/>
        <a:lstStyle/>
        <a:p>
          <a:endParaRPr lang="en-US"/>
        </a:p>
      </dgm:t>
    </dgm:pt>
    <dgm:pt modelId="{51FC48F1-B543-F54F-9AD5-824B406C0C44}">
      <dgm:prSet phldrT="[Text]" custT="1"/>
      <dgm:spPr>
        <a:solidFill>
          <a:srgbClr val="007600"/>
        </a:solidFill>
        <a:ln>
          <a:noFill/>
        </a:ln>
      </dgm:spPr>
      <dgm:t>
        <a:bodyPr/>
        <a:lstStyle/>
        <a:p>
          <a:r>
            <a:rPr lang="en-US" sz="1600" dirty="0"/>
            <a:t>Pre/Post Outcome Measures </a:t>
          </a:r>
        </a:p>
      </dgm:t>
    </dgm:pt>
    <dgm:pt modelId="{6D4FC6A1-770C-2244-936B-C6DAE69D3A29}" type="parTrans" cxnId="{19375D31-85BD-D343-96BE-01D5A66CD688}">
      <dgm:prSet/>
      <dgm:spPr/>
      <dgm:t>
        <a:bodyPr/>
        <a:lstStyle/>
        <a:p>
          <a:endParaRPr lang="en-US"/>
        </a:p>
      </dgm:t>
    </dgm:pt>
    <dgm:pt modelId="{6FEA3C5B-FD8C-254A-9559-112403CA2B7D}" type="sibTrans" cxnId="{19375D31-85BD-D343-96BE-01D5A66CD688}">
      <dgm:prSet/>
      <dgm:spPr/>
      <dgm:t>
        <a:bodyPr/>
        <a:lstStyle/>
        <a:p>
          <a:endParaRPr lang="en-US"/>
        </a:p>
      </dgm:t>
    </dgm:pt>
    <dgm:pt modelId="{90DD7101-D589-7E42-9BA8-13B6B229745A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+mj-lt"/>
            <a:buAutoNum type="arabicPeriod"/>
          </a:pPr>
          <a:r>
            <a:rPr lang="en-US" sz="1600" dirty="0"/>
            <a:t>Goal Attainment Scale (GAS)</a:t>
          </a:r>
        </a:p>
      </dgm:t>
    </dgm:pt>
    <dgm:pt modelId="{E5216DE1-7007-3749-9F17-C271459F761C}" type="parTrans" cxnId="{5E674683-680C-364A-8C0E-6C94713ADCD5}">
      <dgm:prSet/>
      <dgm:spPr/>
      <dgm:t>
        <a:bodyPr/>
        <a:lstStyle/>
        <a:p>
          <a:endParaRPr lang="en-US"/>
        </a:p>
      </dgm:t>
    </dgm:pt>
    <dgm:pt modelId="{F02B970C-7760-8A42-A5DB-1578627A19F2}" type="sibTrans" cxnId="{5E674683-680C-364A-8C0E-6C94713ADCD5}">
      <dgm:prSet/>
      <dgm:spPr/>
      <dgm:t>
        <a:bodyPr/>
        <a:lstStyle/>
        <a:p>
          <a:endParaRPr lang="en-US"/>
        </a:p>
      </dgm:t>
    </dgm:pt>
    <dgm:pt modelId="{41C13057-8ECF-F84E-934D-ABEF9710E939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+mj-lt"/>
            <a:buAutoNum type="arabicPeriod"/>
          </a:pPr>
          <a:r>
            <a:rPr lang="en-US" sz="1800" u="none" dirty="0"/>
            <a:t>Baseline and Intervention Phase</a:t>
          </a:r>
        </a:p>
      </dgm:t>
    </dgm:pt>
    <dgm:pt modelId="{578E2415-9A06-8A4A-AC96-A3102A89F9A1}" type="parTrans" cxnId="{19ECB48D-B08A-F74F-B26B-CF2839C4C72D}">
      <dgm:prSet/>
      <dgm:spPr/>
      <dgm:t>
        <a:bodyPr/>
        <a:lstStyle/>
        <a:p>
          <a:endParaRPr lang="en-US"/>
        </a:p>
      </dgm:t>
    </dgm:pt>
    <dgm:pt modelId="{0E052285-4DC2-034E-B815-6D9C8FB7C361}" type="sibTrans" cxnId="{19ECB48D-B08A-F74F-B26B-CF2839C4C72D}">
      <dgm:prSet/>
      <dgm:spPr/>
      <dgm:t>
        <a:bodyPr/>
        <a:lstStyle/>
        <a:p>
          <a:endParaRPr lang="en-US"/>
        </a:p>
      </dgm:t>
    </dgm:pt>
    <dgm:pt modelId="{B95E73C9-2EE9-4843-A665-20CBF0DF5BC5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+mj-lt"/>
            <a:buAutoNum type="arabicPeriod"/>
          </a:pPr>
          <a:r>
            <a:rPr lang="en-US" sz="1800" u="none" dirty="0"/>
            <a:t>Status tracking </a:t>
          </a:r>
        </a:p>
      </dgm:t>
    </dgm:pt>
    <dgm:pt modelId="{1EE22828-0672-2E46-9B06-76266DEBC0D4}" type="parTrans" cxnId="{13BD9D29-2F52-144F-93AD-0C99E8290BAA}">
      <dgm:prSet/>
      <dgm:spPr/>
      <dgm:t>
        <a:bodyPr/>
        <a:lstStyle/>
        <a:p>
          <a:endParaRPr lang="en-US"/>
        </a:p>
      </dgm:t>
    </dgm:pt>
    <dgm:pt modelId="{8B4E4208-D180-5A48-BFEA-864B75317B0B}" type="sibTrans" cxnId="{13BD9D29-2F52-144F-93AD-0C99E8290BAA}">
      <dgm:prSet/>
      <dgm:spPr/>
      <dgm:t>
        <a:bodyPr/>
        <a:lstStyle/>
        <a:p>
          <a:endParaRPr lang="en-US"/>
        </a:p>
      </dgm:t>
    </dgm:pt>
    <dgm:pt modelId="{713F23A1-9912-134F-B028-083D1E6496E3}">
      <dgm:prSet custT="1"/>
      <dgm:spPr>
        <a:solidFill>
          <a:srgbClr val="007600"/>
        </a:solidFill>
      </dgm:spPr>
      <dgm:t>
        <a:bodyPr/>
        <a:lstStyle/>
        <a:p>
          <a:r>
            <a:rPr lang="en-US" sz="1600" dirty="0"/>
            <a:t>Treatment Implementation and Outcome</a:t>
          </a:r>
        </a:p>
      </dgm:t>
    </dgm:pt>
    <dgm:pt modelId="{B3BBA548-8261-6248-BB73-86D090B0A6D9}" type="parTrans" cxnId="{738381FC-775B-DD48-8B20-0D120EF026F2}">
      <dgm:prSet/>
      <dgm:spPr/>
      <dgm:t>
        <a:bodyPr/>
        <a:lstStyle/>
        <a:p>
          <a:endParaRPr lang="en-US"/>
        </a:p>
      </dgm:t>
    </dgm:pt>
    <dgm:pt modelId="{7B01C2FF-7630-DE4C-BA34-2CA039841C1D}" type="sibTrans" cxnId="{738381FC-775B-DD48-8B20-0D120EF026F2}">
      <dgm:prSet/>
      <dgm:spPr/>
      <dgm:t>
        <a:bodyPr/>
        <a:lstStyle/>
        <a:p>
          <a:endParaRPr lang="en-US"/>
        </a:p>
      </dgm:t>
    </dgm:pt>
    <dgm:pt modelId="{93E07B83-348F-9F4F-B3A2-809C94ED0A72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US" sz="1800" dirty="0"/>
            <a:t>Treatment fidelity </a:t>
          </a:r>
        </a:p>
      </dgm:t>
    </dgm:pt>
    <dgm:pt modelId="{FEA11F69-80CF-864E-AEE9-AD00D126DF11}" type="parTrans" cxnId="{B3FDA136-50E0-3049-AEC4-78FE6D9DB037}">
      <dgm:prSet/>
      <dgm:spPr/>
      <dgm:t>
        <a:bodyPr/>
        <a:lstStyle/>
        <a:p>
          <a:endParaRPr lang="en-US"/>
        </a:p>
      </dgm:t>
    </dgm:pt>
    <dgm:pt modelId="{16D7644E-DB33-C645-8406-C8B2D0275010}" type="sibTrans" cxnId="{B3FDA136-50E0-3049-AEC4-78FE6D9DB037}">
      <dgm:prSet/>
      <dgm:spPr/>
      <dgm:t>
        <a:bodyPr/>
        <a:lstStyle/>
        <a:p>
          <a:endParaRPr lang="en-US"/>
        </a:p>
      </dgm:t>
    </dgm:pt>
    <dgm:pt modelId="{B31802C7-2C75-4A40-882B-56C05AAA8DE6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+mj-lt"/>
            <a:buAutoNum type="arabicPeriod"/>
          </a:pPr>
          <a:r>
            <a:rPr lang="en-US" sz="1800" u="none" dirty="0"/>
            <a:t>Baseline Phase</a:t>
          </a:r>
        </a:p>
      </dgm:t>
    </dgm:pt>
    <dgm:pt modelId="{FFAB66EB-C65F-5E4D-B347-C7970D7B7533}" type="parTrans" cxnId="{C2E6B088-7072-514A-8CDF-2590665AACD9}">
      <dgm:prSet/>
      <dgm:spPr/>
      <dgm:t>
        <a:bodyPr/>
        <a:lstStyle/>
        <a:p>
          <a:endParaRPr lang="en-US"/>
        </a:p>
      </dgm:t>
    </dgm:pt>
    <dgm:pt modelId="{530594EB-8198-3149-8CD6-B3B0C0710BE9}" type="sibTrans" cxnId="{C2E6B088-7072-514A-8CDF-2590665AACD9}">
      <dgm:prSet/>
      <dgm:spPr/>
      <dgm:t>
        <a:bodyPr/>
        <a:lstStyle/>
        <a:p>
          <a:endParaRPr lang="en-US"/>
        </a:p>
      </dgm:t>
    </dgm:pt>
    <dgm:pt modelId="{6D09CF58-8618-9145-8B67-7B1EE4D2167F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+mj-lt"/>
            <a:buAutoNum type="arabicPeriod"/>
          </a:pPr>
          <a:r>
            <a:rPr lang="en-US" sz="1800" u="none" dirty="0"/>
            <a:t>Experimental Phase</a:t>
          </a:r>
        </a:p>
      </dgm:t>
    </dgm:pt>
    <dgm:pt modelId="{8536F1FC-E7B7-B147-8B5F-0E730CA9B6C0}" type="parTrans" cxnId="{9B9B2C6F-2FC0-6B4E-98F5-3CFA2155BBD7}">
      <dgm:prSet/>
      <dgm:spPr/>
      <dgm:t>
        <a:bodyPr/>
        <a:lstStyle/>
        <a:p>
          <a:endParaRPr lang="en-US"/>
        </a:p>
      </dgm:t>
    </dgm:pt>
    <dgm:pt modelId="{4100166A-8A08-094D-ABC4-41E9EE5967B5}" type="sibTrans" cxnId="{9B9B2C6F-2FC0-6B4E-98F5-3CFA2155BBD7}">
      <dgm:prSet/>
      <dgm:spPr/>
      <dgm:t>
        <a:bodyPr/>
        <a:lstStyle/>
        <a:p>
          <a:endParaRPr lang="en-US"/>
        </a:p>
      </dgm:t>
    </dgm:pt>
    <dgm:pt modelId="{5E6AE2FF-963F-0E49-8C78-2B85500B0844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+mj-lt"/>
            <a:buAutoNum type="arabicPeriod"/>
          </a:pPr>
          <a:r>
            <a:rPr lang="en-US" sz="1800" u="none" dirty="0"/>
            <a:t>Frequency of strategy use </a:t>
          </a:r>
        </a:p>
      </dgm:t>
    </dgm:pt>
    <dgm:pt modelId="{3A4B55D7-022A-D941-AAFB-384DA2586800}" type="parTrans" cxnId="{8488C47F-C028-8649-A4E9-A02F70D69A02}">
      <dgm:prSet/>
      <dgm:spPr/>
      <dgm:t>
        <a:bodyPr/>
        <a:lstStyle/>
        <a:p>
          <a:endParaRPr lang="en-US"/>
        </a:p>
      </dgm:t>
    </dgm:pt>
    <dgm:pt modelId="{F4BA8FB5-A446-D146-919F-1CFF54C1DA1A}" type="sibTrans" cxnId="{8488C47F-C028-8649-A4E9-A02F70D69A02}">
      <dgm:prSet/>
      <dgm:spPr/>
      <dgm:t>
        <a:bodyPr/>
        <a:lstStyle/>
        <a:p>
          <a:endParaRPr lang="en-US"/>
        </a:p>
      </dgm:t>
    </dgm:pt>
    <dgm:pt modelId="{D00F2EF5-7A8C-A54B-AE9E-4F4FB4CC9740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+mj-lt"/>
            <a:buAutoNum type="arabicPeriod"/>
          </a:pPr>
          <a:r>
            <a:rPr lang="en-US" sz="1600" dirty="0"/>
            <a:t>Behavior Rating Index of Executive Function (BRIEF)</a:t>
          </a:r>
        </a:p>
      </dgm:t>
    </dgm:pt>
    <dgm:pt modelId="{26090CE3-078A-DF49-901D-22906CD53601}" type="parTrans" cxnId="{1E2AB954-24DF-6440-944C-09F320B85C5B}">
      <dgm:prSet/>
      <dgm:spPr/>
      <dgm:t>
        <a:bodyPr/>
        <a:lstStyle/>
        <a:p>
          <a:endParaRPr lang="en-US"/>
        </a:p>
      </dgm:t>
    </dgm:pt>
    <dgm:pt modelId="{EE903AF6-9F4F-1243-993C-BECF28E22A93}" type="sibTrans" cxnId="{1E2AB954-24DF-6440-944C-09F320B85C5B}">
      <dgm:prSet/>
      <dgm:spPr/>
      <dgm:t>
        <a:bodyPr/>
        <a:lstStyle/>
        <a:p>
          <a:endParaRPr lang="en-US"/>
        </a:p>
      </dgm:t>
    </dgm:pt>
    <dgm:pt modelId="{A7BEC706-F3F6-3E41-B7CE-40BE2CDBCC87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+mj-lt"/>
            <a:buAutoNum type="arabicPeriod"/>
          </a:pPr>
          <a:r>
            <a:rPr lang="en-US" sz="1600" dirty="0"/>
            <a:t>Concussion Learning Assessment and School Survey (CLASS)</a:t>
          </a:r>
        </a:p>
      </dgm:t>
    </dgm:pt>
    <dgm:pt modelId="{F68436C4-6191-7B48-9479-3AA68BDD01B2}" type="parTrans" cxnId="{FB5F703C-0323-E548-A143-36ACECF9D7AB}">
      <dgm:prSet/>
      <dgm:spPr/>
      <dgm:t>
        <a:bodyPr/>
        <a:lstStyle/>
        <a:p>
          <a:endParaRPr lang="en-US"/>
        </a:p>
      </dgm:t>
    </dgm:pt>
    <dgm:pt modelId="{2667EE40-77A6-F848-9AFB-D16CCDEA6388}" type="sibTrans" cxnId="{FB5F703C-0323-E548-A143-36ACECF9D7AB}">
      <dgm:prSet/>
      <dgm:spPr/>
      <dgm:t>
        <a:bodyPr/>
        <a:lstStyle/>
        <a:p>
          <a:endParaRPr lang="en-US"/>
        </a:p>
      </dgm:t>
    </dgm:pt>
    <dgm:pt modelId="{3EA35444-96B7-E84C-B05E-D6D9465D1BB5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endParaRPr lang="en-US" sz="1800" dirty="0"/>
        </a:p>
      </dgm:t>
    </dgm:pt>
    <dgm:pt modelId="{4A8B6861-27B7-F640-A761-8D23842F6FDB}" type="parTrans" cxnId="{41EA65B6-85EF-7144-ABD0-F76B131B8724}">
      <dgm:prSet/>
      <dgm:spPr/>
      <dgm:t>
        <a:bodyPr/>
        <a:lstStyle/>
        <a:p>
          <a:endParaRPr lang="en-US"/>
        </a:p>
      </dgm:t>
    </dgm:pt>
    <dgm:pt modelId="{20A6A42F-C69C-CB47-8E6B-E5EDEA622226}" type="sibTrans" cxnId="{41EA65B6-85EF-7144-ABD0-F76B131B8724}">
      <dgm:prSet/>
      <dgm:spPr/>
      <dgm:t>
        <a:bodyPr/>
        <a:lstStyle/>
        <a:p>
          <a:endParaRPr lang="en-US"/>
        </a:p>
      </dgm:t>
    </dgm:pt>
    <dgm:pt modelId="{5030E037-9112-8E43-B130-5C81EA12E0CA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+mj-lt"/>
            <a:buAutoNum type="arabicPeriod"/>
          </a:pPr>
          <a:r>
            <a:rPr lang="en-US" sz="1600" dirty="0"/>
            <a:t>Post-Concussion Symptom Scale (PCSS)</a:t>
          </a:r>
        </a:p>
      </dgm:t>
    </dgm:pt>
    <dgm:pt modelId="{9D740815-BADB-8143-8A6C-F786233D56CE}" type="parTrans" cxnId="{43D36580-0959-A042-A7B4-AE6B94ADC805}">
      <dgm:prSet/>
      <dgm:spPr/>
      <dgm:t>
        <a:bodyPr/>
        <a:lstStyle/>
        <a:p>
          <a:endParaRPr lang="en-US"/>
        </a:p>
      </dgm:t>
    </dgm:pt>
    <dgm:pt modelId="{40E26C96-43FA-5547-B502-8183211886C7}" type="sibTrans" cxnId="{43D36580-0959-A042-A7B4-AE6B94ADC805}">
      <dgm:prSet/>
      <dgm:spPr/>
      <dgm:t>
        <a:bodyPr/>
        <a:lstStyle/>
        <a:p>
          <a:endParaRPr lang="en-US"/>
        </a:p>
      </dgm:t>
    </dgm:pt>
    <dgm:pt modelId="{E562AC93-AD6D-FA4B-B41E-25CF528F2F74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US" sz="1800" dirty="0"/>
            <a:t>Social validity and treatment appropriateness </a:t>
          </a:r>
        </a:p>
      </dgm:t>
    </dgm:pt>
    <dgm:pt modelId="{48315876-0FAA-A24C-9490-21A71E2D9247}" type="parTrans" cxnId="{282697AA-2A61-2347-B159-1F2C332FB7EC}">
      <dgm:prSet/>
      <dgm:spPr/>
      <dgm:t>
        <a:bodyPr/>
        <a:lstStyle/>
        <a:p>
          <a:endParaRPr lang="en-US"/>
        </a:p>
      </dgm:t>
    </dgm:pt>
    <dgm:pt modelId="{59195E45-A44D-BA4B-B151-9765078E7D20}" type="sibTrans" cxnId="{282697AA-2A61-2347-B159-1F2C332FB7EC}">
      <dgm:prSet/>
      <dgm:spPr/>
      <dgm:t>
        <a:bodyPr/>
        <a:lstStyle/>
        <a:p>
          <a:endParaRPr lang="en-US"/>
        </a:p>
      </dgm:t>
    </dgm:pt>
    <dgm:pt modelId="{3221C54B-6C09-7141-A3DF-93B87BD75E26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US" sz="1800" dirty="0"/>
            <a:t>Treatment attendance </a:t>
          </a:r>
        </a:p>
      </dgm:t>
    </dgm:pt>
    <dgm:pt modelId="{DA367996-F2BD-AB4B-A3EC-6E80022E4BFF}" type="parTrans" cxnId="{DD6410F2-925E-B347-8C95-037A33BB9ABA}">
      <dgm:prSet/>
      <dgm:spPr/>
      <dgm:t>
        <a:bodyPr/>
        <a:lstStyle/>
        <a:p>
          <a:endParaRPr lang="en-US"/>
        </a:p>
      </dgm:t>
    </dgm:pt>
    <dgm:pt modelId="{C8CC6F3D-1B4B-E244-8EAB-325651780808}" type="sibTrans" cxnId="{DD6410F2-925E-B347-8C95-037A33BB9ABA}">
      <dgm:prSet/>
      <dgm:spPr/>
      <dgm:t>
        <a:bodyPr/>
        <a:lstStyle/>
        <a:p>
          <a:endParaRPr lang="en-US"/>
        </a:p>
      </dgm:t>
    </dgm:pt>
    <dgm:pt modelId="{00E1F5A2-12C3-A14D-AED5-83B7DE3947EE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+mj-lt"/>
            <a:buAutoNum type="arabicPeriod"/>
          </a:pPr>
          <a:r>
            <a:rPr lang="en-US" sz="1800" u="none" dirty="0"/>
            <a:t>Perceived strategy helpfulness </a:t>
          </a:r>
        </a:p>
      </dgm:t>
    </dgm:pt>
    <dgm:pt modelId="{EF0106B2-5A5D-784C-A148-B89EFC73F459}" type="parTrans" cxnId="{437FEE8B-9CED-7849-B2FA-156EAAEDE33C}">
      <dgm:prSet/>
      <dgm:spPr/>
    </dgm:pt>
    <dgm:pt modelId="{A5C24C31-E864-2F46-87D9-A387BBFE6895}" type="sibTrans" cxnId="{437FEE8B-9CED-7849-B2FA-156EAAEDE33C}">
      <dgm:prSet/>
      <dgm:spPr/>
    </dgm:pt>
    <dgm:pt modelId="{47807E74-59D7-F04E-A93F-901700E420E5}" type="pres">
      <dgm:prSet presAssocID="{AEC521BC-20D5-4844-84F3-7895D79F77B5}" presName="Name0" presStyleCnt="0">
        <dgm:presLayoutVars>
          <dgm:dir/>
          <dgm:animLvl val="lvl"/>
          <dgm:resizeHandles val="exact"/>
        </dgm:presLayoutVars>
      </dgm:prSet>
      <dgm:spPr/>
    </dgm:pt>
    <dgm:pt modelId="{0F326933-0D6A-AB4D-900A-6CD744331D2A}" type="pres">
      <dgm:prSet presAssocID="{0AC1D8B6-9882-7442-A801-B6152B2B9ACD}" presName="composite" presStyleCnt="0"/>
      <dgm:spPr/>
    </dgm:pt>
    <dgm:pt modelId="{0801B45A-3C9C-6849-9E00-D0BC8B9CA8E9}" type="pres">
      <dgm:prSet presAssocID="{0AC1D8B6-9882-7442-A801-B6152B2B9AC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43D7760-4C5B-0245-8F57-9DDE5B40F87E}" type="pres">
      <dgm:prSet presAssocID="{0AC1D8B6-9882-7442-A801-B6152B2B9ACD}" presName="desTx" presStyleLbl="alignAccFollowNode1" presStyleIdx="0" presStyleCnt="3">
        <dgm:presLayoutVars>
          <dgm:bulletEnabled val="1"/>
        </dgm:presLayoutVars>
      </dgm:prSet>
      <dgm:spPr/>
    </dgm:pt>
    <dgm:pt modelId="{2F52C094-FCE1-D945-B13E-7B747FE844FF}" type="pres">
      <dgm:prSet presAssocID="{72B955DB-DAB8-6940-98AD-DACA9AD808A0}" presName="space" presStyleCnt="0"/>
      <dgm:spPr/>
    </dgm:pt>
    <dgm:pt modelId="{9D666407-CFF3-1843-B79E-1FD599557CF1}" type="pres">
      <dgm:prSet presAssocID="{51FC48F1-B543-F54F-9AD5-824B406C0C44}" presName="composite" presStyleCnt="0"/>
      <dgm:spPr/>
    </dgm:pt>
    <dgm:pt modelId="{61BD0E76-6042-EC4A-B42E-062F9C47ED3D}" type="pres">
      <dgm:prSet presAssocID="{51FC48F1-B543-F54F-9AD5-824B406C0C4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8AEC422-E191-8347-82C6-CC826EA854CD}" type="pres">
      <dgm:prSet presAssocID="{51FC48F1-B543-F54F-9AD5-824B406C0C44}" presName="desTx" presStyleLbl="alignAccFollowNode1" presStyleIdx="1" presStyleCnt="3">
        <dgm:presLayoutVars>
          <dgm:bulletEnabled val="1"/>
        </dgm:presLayoutVars>
      </dgm:prSet>
      <dgm:spPr/>
    </dgm:pt>
    <dgm:pt modelId="{98C26856-8341-E34F-AABB-E22AB5EBE062}" type="pres">
      <dgm:prSet presAssocID="{6FEA3C5B-FD8C-254A-9559-112403CA2B7D}" presName="space" presStyleCnt="0"/>
      <dgm:spPr/>
    </dgm:pt>
    <dgm:pt modelId="{8E70A29E-03F3-2448-8C0F-A3E9772EE6FE}" type="pres">
      <dgm:prSet presAssocID="{713F23A1-9912-134F-B028-083D1E6496E3}" presName="composite" presStyleCnt="0"/>
      <dgm:spPr/>
    </dgm:pt>
    <dgm:pt modelId="{0BC7C198-3455-134D-ACDD-E4F51DC0B344}" type="pres">
      <dgm:prSet presAssocID="{713F23A1-9912-134F-B028-083D1E6496E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8F369C4-3F07-FA4B-8453-01A7469C2445}" type="pres">
      <dgm:prSet presAssocID="{713F23A1-9912-134F-B028-083D1E6496E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3BD9D29-2F52-144F-93AD-0C99E8290BAA}" srcId="{41C13057-8ECF-F84E-934D-ABEF9710E939}" destId="{B95E73C9-2EE9-4843-A665-20CBF0DF5BC5}" srcOrd="0" destOrd="0" parTransId="{1EE22828-0672-2E46-9B06-76266DEBC0D4}" sibTransId="{8B4E4208-D180-5A48-BFEA-864B75317B0B}"/>
    <dgm:cxn modelId="{BA6C7D2B-7E58-E94B-B4BC-12AFD46ECE00}" type="presOf" srcId="{3EA35444-96B7-E84C-B05E-D6D9465D1BB5}" destId="{D8AEC422-E191-8347-82C6-CC826EA854CD}" srcOrd="0" destOrd="4" presId="urn:microsoft.com/office/officeart/2005/8/layout/hList1"/>
    <dgm:cxn modelId="{19375D31-85BD-D343-96BE-01D5A66CD688}" srcId="{AEC521BC-20D5-4844-84F3-7895D79F77B5}" destId="{51FC48F1-B543-F54F-9AD5-824B406C0C44}" srcOrd="1" destOrd="0" parTransId="{6D4FC6A1-770C-2244-936B-C6DAE69D3A29}" sibTransId="{6FEA3C5B-FD8C-254A-9559-112403CA2B7D}"/>
    <dgm:cxn modelId="{B6D81232-13DA-774B-A246-244535AE85D4}" type="presOf" srcId="{E562AC93-AD6D-FA4B-B41E-25CF528F2F74}" destId="{68F369C4-3F07-FA4B-8453-01A7469C2445}" srcOrd="0" destOrd="1" presId="urn:microsoft.com/office/officeart/2005/8/layout/hList1"/>
    <dgm:cxn modelId="{75156034-6D73-C54F-8D98-3D419CFDAB0B}" type="presOf" srcId="{A7BEC706-F3F6-3E41-B7CE-40BE2CDBCC87}" destId="{D8AEC422-E191-8347-82C6-CC826EA854CD}" srcOrd="0" destOrd="2" presId="urn:microsoft.com/office/officeart/2005/8/layout/hList1"/>
    <dgm:cxn modelId="{31118A35-AD39-C149-8AC0-01C32A9712AB}" type="presOf" srcId="{B95E73C9-2EE9-4843-A665-20CBF0DF5BC5}" destId="{843D7760-4C5B-0245-8F57-9DDE5B40F87E}" srcOrd="0" destOrd="1" presId="urn:microsoft.com/office/officeart/2005/8/layout/hList1"/>
    <dgm:cxn modelId="{B3FDA136-50E0-3049-AEC4-78FE6D9DB037}" srcId="{713F23A1-9912-134F-B028-083D1E6496E3}" destId="{93E07B83-348F-9F4F-B3A2-809C94ED0A72}" srcOrd="0" destOrd="0" parTransId="{FEA11F69-80CF-864E-AEE9-AD00D126DF11}" sibTransId="{16D7644E-DB33-C645-8406-C8B2D0275010}"/>
    <dgm:cxn modelId="{FB5F703C-0323-E548-A143-36ACECF9D7AB}" srcId="{51FC48F1-B543-F54F-9AD5-824B406C0C44}" destId="{A7BEC706-F3F6-3E41-B7CE-40BE2CDBCC87}" srcOrd="2" destOrd="0" parTransId="{F68436C4-6191-7B48-9479-3AA68BDD01B2}" sibTransId="{2667EE40-77A6-F848-9AFB-D16CCDEA6388}"/>
    <dgm:cxn modelId="{BA24784B-6E48-424A-A41C-71F087200185}" type="presOf" srcId="{0AC1D8B6-9882-7442-A801-B6152B2B9ACD}" destId="{0801B45A-3C9C-6849-9E00-D0BC8B9CA8E9}" srcOrd="0" destOrd="0" presId="urn:microsoft.com/office/officeart/2005/8/layout/hList1"/>
    <dgm:cxn modelId="{1E2AB954-24DF-6440-944C-09F320B85C5B}" srcId="{51FC48F1-B543-F54F-9AD5-824B406C0C44}" destId="{D00F2EF5-7A8C-A54B-AE9E-4F4FB4CC9740}" srcOrd="1" destOrd="0" parTransId="{26090CE3-078A-DF49-901D-22906CD53601}" sibTransId="{EE903AF6-9F4F-1243-993C-BECF28E22A93}"/>
    <dgm:cxn modelId="{AC7ACA58-6A96-5C44-AD6A-D1CA31C7F5B0}" type="presOf" srcId="{3221C54B-6C09-7141-A3DF-93B87BD75E26}" destId="{68F369C4-3F07-FA4B-8453-01A7469C2445}" srcOrd="0" destOrd="2" presId="urn:microsoft.com/office/officeart/2005/8/layout/hList1"/>
    <dgm:cxn modelId="{9B9B2C6F-2FC0-6B4E-98F5-3CFA2155BBD7}" srcId="{0AC1D8B6-9882-7442-A801-B6152B2B9ACD}" destId="{6D09CF58-8618-9145-8B67-7B1EE4D2167F}" srcOrd="2" destOrd="0" parTransId="{8536F1FC-E7B7-B147-8B5F-0E730CA9B6C0}" sibTransId="{4100166A-8A08-094D-ABC4-41E9EE5967B5}"/>
    <dgm:cxn modelId="{9CEE6A71-078B-1F44-A50C-66EF85560ADF}" type="presOf" srcId="{51FC48F1-B543-F54F-9AD5-824B406C0C44}" destId="{61BD0E76-6042-EC4A-B42E-062F9C47ED3D}" srcOrd="0" destOrd="0" presId="urn:microsoft.com/office/officeart/2005/8/layout/hList1"/>
    <dgm:cxn modelId="{FE138575-4FAB-C442-B0D3-E71D63002669}" type="presOf" srcId="{41C13057-8ECF-F84E-934D-ABEF9710E939}" destId="{843D7760-4C5B-0245-8F57-9DDE5B40F87E}" srcOrd="0" destOrd="0" presId="urn:microsoft.com/office/officeart/2005/8/layout/hList1"/>
    <dgm:cxn modelId="{3F45F27E-369D-F54A-A035-DD0A5B45E72A}" type="presOf" srcId="{93E07B83-348F-9F4F-B3A2-809C94ED0A72}" destId="{68F369C4-3F07-FA4B-8453-01A7469C2445}" srcOrd="0" destOrd="0" presId="urn:microsoft.com/office/officeart/2005/8/layout/hList1"/>
    <dgm:cxn modelId="{8488C47F-C028-8649-A4E9-A02F70D69A02}" srcId="{6D09CF58-8618-9145-8B67-7B1EE4D2167F}" destId="{5E6AE2FF-963F-0E49-8C78-2B85500B0844}" srcOrd="0" destOrd="0" parTransId="{3A4B55D7-022A-D941-AAFB-384DA2586800}" sibTransId="{F4BA8FB5-A446-D146-919F-1CFF54C1DA1A}"/>
    <dgm:cxn modelId="{43D36580-0959-A042-A7B4-AE6B94ADC805}" srcId="{51FC48F1-B543-F54F-9AD5-824B406C0C44}" destId="{5030E037-9112-8E43-B130-5C81EA12E0CA}" srcOrd="3" destOrd="0" parTransId="{9D740815-BADB-8143-8A6C-F786233D56CE}" sibTransId="{40E26C96-43FA-5547-B502-8183211886C7}"/>
    <dgm:cxn modelId="{5E674683-680C-364A-8C0E-6C94713ADCD5}" srcId="{51FC48F1-B543-F54F-9AD5-824B406C0C44}" destId="{90DD7101-D589-7E42-9BA8-13B6B229745A}" srcOrd="0" destOrd="0" parTransId="{E5216DE1-7007-3749-9F17-C271459F761C}" sibTransId="{F02B970C-7760-8A42-A5DB-1578627A19F2}"/>
    <dgm:cxn modelId="{A2777183-9989-064F-889E-47BF81B0DD43}" type="presOf" srcId="{5030E037-9112-8E43-B130-5C81EA12E0CA}" destId="{D8AEC422-E191-8347-82C6-CC826EA854CD}" srcOrd="0" destOrd="3" presId="urn:microsoft.com/office/officeart/2005/8/layout/hList1"/>
    <dgm:cxn modelId="{CF3F8883-C304-8944-85C5-1A55070750AF}" type="presOf" srcId="{B31802C7-2C75-4A40-882B-56C05AAA8DE6}" destId="{843D7760-4C5B-0245-8F57-9DDE5B40F87E}" srcOrd="0" destOrd="2" presId="urn:microsoft.com/office/officeart/2005/8/layout/hList1"/>
    <dgm:cxn modelId="{64D15785-3117-8748-AC86-08DB661A8D6A}" type="presOf" srcId="{6D09CF58-8618-9145-8B67-7B1EE4D2167F}" destId="{843D7760-4C5B-0245-8F57-9DDE5B40F87E}" srcOrd="0" destOrd="3" presId="urn:microsoft.com/office/officeart/2005/8/layout/hList1"/>
    <dgm:cxn modelId="{C2E6B088-7072-514A-8CDF-2590665AACD9}" srcId="{0AC1D8B6-9882-7442-A801-B6152B2B9ACD}" destId="{B31802C7-2C75-4A40-882B-56C05AAA8DE6}" srcOrd="1" destOrd="0" parTransId="{FFAB66EB-C65F-5E4D-B347-C7970D7B7533}" sibTransId="{530594EB-8198-3149-8CD6-B3B0C0710BE9}"/>
    <dgm:cxn modelId="{1AD8398B-668B-F540-8226-C5AA865D1535}" type="presOf" srcId="{5E6AE2FF-963F-0E49-8C78-2B85500B0844}" destId="{843D7760-4C5B-0245-8F57-9DDE5B40F87E}" srcOrd="0" destOrd="4" presId="urn:microsoft.com/office/officeart/2005/8/layout/hList1"/>
    <dgm:cxn modelId="{437FEE8B-9CED-7849-B2FA-156EAAEDE33C}" srcId="{6D09CF58-8618-9145-8B67-7B1EE4D2167F}" destId="{00E1F5A2-12C3-A14D-AED5-83B7DE3947EE}" srcOrd="1" destOrd="0" parTransId="{EF0106B2-5A5D-784C-A148-B89EFC73F459}" sibTransId="{A5C24C31-E864-2F46-87D9-A387BBFE6895}"/>
    <dgm:cxn modelId="{19ECB48D-B08A-F74F-B26B-CF2839C4C72D}" srcId="{0AC1D8B6-9882-7442-A801-B6152B2B9ACD}" destId="{41C13057-8ECF-F84E-934D-ABEF9710E939}" srcOrd="0" destOrd="0" parTransId="{578E2415-9A06-8A4A-AC96-A3102A89F9A1}" sibTransId="{0E052285-4DC2-034E-B815-6D9C8FB7C361}"/>
    <dgm:cxn modelId="{EBC06093-0E2D-AE44-969A-191A6F4CDFD1}" srcId="{AEC521BC-20D5-4844-84F3-7895D79F77B5}" destId="{0AC1D8B6-9882-7442-A801-B6152B2B9ACD}" srcOrd="0" destOrd="0" parTransId="{A75ABF20-E2F6-0C46-A3F7-DC7EB10BB23C}" sibTransId="{72B955DB-DAB8-6940-98AD-DACA9AD808A0}"/>
    <dgm:cxn modelId="{EC5BB893-E9C2-F34D-ADE1-68A994476AED}" type="presOf" srcId="{90DD7101-D589-7E42-9BA8-13B6B229745A}" destId="{D8AEC422-E191-8347-82C6-CC826EA854CD}" srcOrd="0" destOrd="0" presId="urn:microsoft.com/office/officeart/2005/8/layout/hList1"/>
    <dgm:cxn modelId="{282697AA-2A61-2347-B159-1F2C332FB7EC}" srcId="{713F23A1-9912-134F-B028-083D1E6496E3}" destId="{E562AC93-AD6D-FA4B-B41E-25CF528F2F74}" srcOrd="1" destOrd="0" parTransId="{48315876-0FAA-A24C-9490-21A71E2D9247}" sibTransId="{59195E45-A44D-BA4B-B151-9765078E7D20}"/>
    <dgm:cxn modelId="{C54A97AB-B529-F64B-9491-94B39EE2BD29}" type="presOf" srcId="{AEC521BC-20D5-4844-84F3-7895D79F77B5}" destId="{47807E74-59D7-F04E-A93F-901700E420E5}" srcOrd="0" destOrd="0" presId="urn:microsoft.com/office/officeart/2005/8/layout/hList1"/>
    <dgm:cxn modelId="{41EA65B6-85EF-7144-ABD0-F76B131B8724}" srcId="{51FC48F1-B543-F54F-9AD5-824B406C0C44}" destId="{3EA35444-96B7-E84C-B05E-D6D9465D1BB5}" srcOrd="4" destOrd="0" parTransId="{4A8B6861-27B7-F640-A761-8D23842F6FDB}" sibTransId="{20A6A42F-C69C-CB47-8E6B-E5EDEA622226}"/>
    <dgm:cxn modelId="{F3CE37C5-F10E-A846-9E55-D5EEA44C7043}" type="presOf" srcId="{D00F2EF5-7A8C-A54B-AE9E-4F4FB4CC9740}" destId="{D8AEC422-E191-8347-82C6-CC826EA854CD}" srcOrd="0" destOrd="1" presId="urn:microsoft.com/office/officeart/2005/8/layout/hList1"/>
    <dgm:cxn modelId="{182542CC-2D3C-4B45-BC56-A2B9361161A7}" type="presOf" srcId="{00E1F5A2-12C3-A14D-AED5-83B7DE3947EE}" destId="{843D7760-4C5B-0245-8F57-9DDE5B40F87E}" srcOrd="0" destOrd="5" presId="urn:microsoft.com/office/officeart/2005/8/layout/hList1"/>
    <dgm:cxn modelId="{F78CAFD5-E324-3547-9C2B-7DDE0EB23A18}" type="presOf" srcId="{713F23A1-9912-134F-B028-083D1E6496E3}" destId="{0BC7C198-3455-134D-ACDD-E4F51DC0B344}" srcOrd="0" destOrd="0" presId="urn:microsoft.com/office/officeart/2005/8/layout/hList1"/>
    <dgm:cxn modelId="{DD6410F2-925E-B347-8C95-037A33BB9ABA}" srcId="{713F23A1-9912-134F-B028-083D1E6496E3}" destId="{3221C54B-6C09-7141-A3DF-93B87BD75E26}" srcOrd="2" destOrd="0" parTransId="{DA367996-F2BD-AB4B-A3EC-6E80022E4BFF}" sibTransId="{C8CC6F3D-1B4B-E244-8EAB-325651780808}"/>
    <dgm:cxn modelId="{738381FC-775B-DD48-8B20-0D120EF026F2}" srcId="{AEC521BC-20D5-4844-84F3-7895D79F77B5}" destId="{713F23A1-9912-134F-B028-083D1E6496E3}" srcOrd="2" destOrd="0" parTransId="{B3BBA548-8261-6248-BB73-86D090B0A6D9}" sibTransId="{7B01C2FF-7630-DE4C-BA34-2CA039841C1D}"/>
    <dgm:cxn modelId="{3412FA50-AD68-AC4C-ACF3-6426434FC19B}" type="presParOf" srcId="{47807E74-59D7-F04E-A93F-901700E420E5}" destId="{0F326933-0D6A-AB4D-900A-6CD744331D2A}" srcOrd="0" destOrd="0" presId="urn:microsoft.com/office/officeart/2005/8/layout/hList1"/>
    <dgm:cxn modelId="{F959B623-B784-6C43-9448-3FA266949DE4}" type="presParOf" srcId="{0F326933-0D6A-AB4D-900A-6CD744331D2A}" destId="{0801B45A-3C9C-6849-9E00-D0BC8B9CA8E9}" srcOrd="0" destOrd="0" presId="urn:microsoft.com/office/officeart/2005/8/layout/hList1"/>
    <dgm:cxn modelId="{07CEF898-C9F1-2E40-87FE-C3E4993AF268}" type="presParOf" srcId="{0F326933-0D6A-AB4D-900A-6CD744331D2A}" destId="{843D7760-4C5B-0245-8F57-9DDE5B40F87E}" srcOrd="1" destOrd="0" presId="urn:microsoft.com/office/officeart/2005/8/layout/hList1"/>
    <dgm:cxn modelId="{0F67101F-DE4E-844E-A2F0-D126247BEE8D}" type="presParOf" srcId="{47807E74-59D7-F04E-A93F-901700E420E5}" destId="{2F52C094-FCE1-D945-B13E-7B747FE844FF}" srcOrd="1" destOrd="0" presId="urn:microsoft.com/office/officeart/2005/8/layout/hList1"/>
    <dgm:cxn modelId="{8574E961-363B-7C47-8FA7-06FAEE3EDF5E}" type="presParOf" srcId="{47807E74-59D7-F04E-A93F-901700E420E5}" destId="{9D666407-CFF3-1843-B79E-1FD599557CF1}" srcOrd="2" destOrd="0" presId="urn:microsoft.com/office/officeart/2005/8/layout/hList1"/>
    <dgm:cxn modelId="{1ED62AF2-E170-CE48-913D-92FEB92018F5}" type="presParOf" srcId="{9D666407-CFF3-1843-B79E-1FD599557CF1}" destId="{61BD0E76-6042-EC4A-B42E-062F9C47ED3D}" srcOrd="0" destOrd="0" presId="urn:microsoft.com/office/officeart/2005/8/layout/hList1"/>
    <dgm:cxn modelId="{8D3B3B84-80ED-A84B-9227-FBB56531C7A7}" type="presParOf" srcId="{9D666407-CFF3-1843-B79E-1FD599557CF1}" destId="{D8AEC422-E191-8347-82C6-CC826EA854CD}" srcOrd="1" destOrd="0" presId="urn:microsoft.com/office/officeart/2005/8/layout/hList1"/>
    <dgm:cxn modelId="{D8C35015-ADF1-8947-89C8-D926D19F5BBC}" type="presParOf" srcId="{47807E74-59D7-F04E-A93F-901700E420E5}" destId="{98C26856-8341-E34F-AABB-E22AB5EBE062}" srcOrd="3" destOrd="0" presId="urn:microsoft.com/office/officeart/2005/8/layout/hList1"/>
    <dgm:cxn modelId="{E2F629FA-9A2B-1540-936F-C11285918524}" type="presParOf" srcId="{47807E74-59D7-F04E-A93F-901700E420E5}" destId="{8E70A29E-03F3-2448-8C0F-A3E9772EE6FE}" srcOrd="4" destOrd="0" presId="urn:microsoft.com/office/officeart/2005/8/layout/hList1"/>
    <dgm:cxn modelId="{C979A3B8-D06F-5C4B-8100-23737E3EDDE8}" type="presParOf" srcId="{8E70A29E-03F3-2448-8C0F-A3E9772EE6FE}" destId="{0BC7C198-3455-134D-ACDD-E4F51DC0B344}" srcOrd="0" destOrd="0" presId="urn:microsoft.com/office/officeart/2005/8/layout/hList1"/>
    <dgm:cxn modelId="{11E40B66-735C-0046-A109-4B6AA292027F}" type="presParOf" srcId="{8E70A29E-03F3-2448-8C0F-A3E9772EE6FE}" destId="{68F369C4-3F07-FA4B-8453-01A7469C244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4BAECA-A065-8548-A086-DD7798A3D6EE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B4AE86-9D6B-4246-8E81-B69A6D5C2D9B}">
      <dgm:prSet phldrT="[Text]"/>
      <dgm:spPr/>
      <dgm:t>
        <a:bodyPr/>
        <a:lstStyle/>
        <a:p>
          <a:r>
            <a:rPr lang="en-US" dirty="0"/>
            <a:t>Global Composite Score</a:t>
          </a:r>
        </a:p>
      </dgm:t>
    </dgm:pt>
    <dgm:pt modelId="{B445DC9C-788B-2749-9735-A36AACD870FE}" type="parTrans" cxnId="{6D2A55D1-3C14-2D4B-9355-C9BC51609CE6}">
      <dgm:prSet/>
      <dgm:spPr/>
      <dgm:t>
        <a:bodyPr/>
        <a:lstStyle/>
        <a:p>
          <a:endParaRPr lang="en-US"/>
        </a:p>
      </dgm:t>
    </dgm:pt>
    <dgm:pt modelId="{1E3F14F6-40EC-6849-B332-FAEA7EE78E37}" type="sibTrans" cxnId="{6D2A55D1-3C14-2D4B-9355-C9BC51609CE6}">
      <dgm:prSet/>
      <dgm:spPr/>
      <dgm:t>
        <a:bodyPr/>
        <a:lstStyle/>
        <a:p>
          <a:endParaRPr lang="en-US"/>
        </a:p>
      </dgm:t>
    </dgm:pt>
    <dgm:pt modelId="{E1AB73C1-6E6E-3747-8780-76F73CF60204}">
      <dgm:prSet phldrT="[Text]"/>
      <dgm:spPr/>
      <dgm:t>
        <a:bodyPr/>
        <a:lstStyle/>
        <a:p>
          <a:r>
            <a:rPr lang="en-US" dirty="0"/>
            <a:t>Behavioral Regulation Index</a:t>
          </a:r>
        </a:p>
      </dgm:t>
    </dgm:pt>
    <dgm:pt modelId="{E634EDB3-7CE5-8F4B-BC31-AFAA37F6DAB1}" type="parTrans" cxnId="{15D361C6-321C-B144-9333-ED0B2B66AF0E}">
      <dgm:prSet/>
      <dgm:spPr/>
      <dgm:t>
        <a:bodyPr/>
        <a:lstStyle/>
        <a:p>
          <a:endParaRPr lang="en-US" dirty="0"/>
        </a:p>
      </dgm:t>
    </dgm:pt>
    <dgm:pt modelId="{9C87031E-BBEF-EE4A-8D27-00352FE765A0}" type="sibTrans" cxnId="{15D361C6-321C-B144-9333-ED0B2B66AF0E}">
      <dgm:prSet/>
      <dgm:spPr/>
      <dgm:t>
        <a:bodyPr/>
        <a:lstStyle/>
        <a:p>
          <a:endParaRPr lang="en-US"/>
        </a:p>
      </dgm:t>
    </dgm:pt>
    <dgm:pt modelId="{0F76DBF3-64A3-1E45-82E5-88F884550272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dirty="0"/>
            <a:t>Inhibit Scale</a:t>
          </a:r>
        </a:p>
        <a:p>
          <a:pPr>
            <a:buFont typeface="Arial" panose="020B0604020202020204" pitchFamily="34" charset="0"/>
            <a:buChar char="•"/>
          </a:pPr>
          <a:r>
            <a:rPr lang="en-US" dirty="0"/>
            <a:t>Self-Monitor Scale</a:t>
          </a:r>
        </a:p>
      </dgm:t>
    </dgm:pt>
    <dgm:pt modelId="{A21C68EE-0DEC-6E45-99F6-3C0B3F551257}" type="parTrans" cxnId="{10AF11FC-92E7-DF4E-8A3B-C7E0476961B0}">
      <dgm:prSet/>
      <dgm:spPr/>
      <dgm:t>
        <a:bodyPr/>
        <a:lstStyle/>
        <a:p>
          <a:endParaRPr lang="en-US" dirty="0"/>
        </a:p>
      </dgm:t>
    </dgm:pt>
    <dgm:pt modelId="{167C3BAF-A64E-4D48-9AD9-E9AC4CD979AB}" type="sibTrans" cxnId="{10AF11FC-92E7-DF4E-8A3B-C7E0476961B0}">
      <dgm:prSet/>
      <dgm:spPr/>
      <dgm:t>
        <a:bodyPr/>
        <a:lstStyle/>
        <a:p>
          <a:endParaRPr lang="en-US"/>
        </a:p>
      </dgm:t>
    </dgm:pt>
    <dgm:pt modelId="{EE3CABE7-F6CA-1B4F-90F8-FBE382EB45E7}">
      <dgm:prSet phldrT="[Text]"/>
      <dgm:spPr/>
      <dgm:t>
        <a:bodyPr/>
        <a:lstStyle/>
        <a:p>
          <a:r>
            <a:rPr lang="en-US" dirty="0"/>
            <a:t>Emotional Regulation Index</a:t>
          </a:r>
        </a:p>
      </dgm:t>
    </dgm:pt>
    <dgm:pt modelId="{1D194E24-6B37-B34C-B5BF-EB1D08C1AC01}" type="parTrans" cxnId="{CD9CE8E1-BB80-E541-A3CB-A9C4820D2128}">
      <dgm:prSet/>
      <dgm:spPr/>
      <dgm:t>
        <a:bodyPr/>
        <a:lstStyle/>
        <a:p>
          <a:endParaRPr lang="en-US" dirty="0"/>
        </a:p>
      </dgm:t>
    </dgm:pt>
    <dgm:pt modelId="{B7204928-BA2B-0A41-89D4-D64E9F017F8F}" type="sibTrans" cxnId="{CD9CE8E1-BB80-E541-A3CB-A9C4820D2128}">
      <dgm:prSet/>
      <dgm:spPr/>
      <dgm:t>
        <a:bodyPr/>
        <a:lstStyle/>
        <a:p>
          <a:endParaRPr lang="en-US"/>
        </a:p>
      </dgm:t>
    </dgm:pt>
    <dgm:pt modelId="{8B445DD2-7B94-B14A-838B-688B2073B231}">
      <dgm:prSet phldrT="[Text]"/>
      <dgm:spPr/>
      <dgm:t>
        <a:bodyPr/>
        <a:lstStyle/>
        <a:p>
          <a:r>
            <a:rPr lang="en-US" dirty="0"/>
            <a:t>Shift Scale</a:t>
          </a:r>
        </a:p>
        <a:p>
          <a:r>
            <a:rPr lang="en-US" dirty="0"/>
            <a:t>Emotional Control Scale</a:t>
          </a:r>
        </a:p>
      </dgm:t>
    </dgm:pt>
    <dgm:pt modelId="{8241734C-A027-2349-99AD-1CC447808754}" type="parTrans" cxnId="{831DD95A-A892-4740-964E-0CC559ACF794}">
      <dgm:prSet/>
      <dgm:spPr/>
      <dgm:t>
        <a:bodyPr/>
        <a:lstStyle/>
        <a:p>
          <a:endParaRPr lang="en-US" dirty="0"/>
        </a:p>
      </dgm:t>
    </dgm:pt>
    <dgm:pt modelId="{6E448E07-88AB-194E-9E71-AA2D810678C9}" type="sibTrans" cxnId="{831DD95A-A892-4740-964E-0CC559ACF794}">
      <dgm:prSet/>
      <dgm:spPr/>
      <dgm:t>
        <a:bodyPr/>
        <a:lstStyle/>
        <a:p>
          <a:endParaRPr lang="en-US"/>
        </a:p>
      </dgm:t>
    </dgm:pt>
    <dgm:pt modelId="{7013CBA5-B6CE-4D45-B2B2-2E258E0E0470}">
      <dgm:prSet/>
      <dgm:spPr/>
      <dgm:t>
        <a:bodyPr/>
        <a:lstStyle/>
        <a:p>
          <a:r>
            <a:rPr lang="en-US" dirty="0"/>
            <a:t>Cognitive Regulation Index</a:t>
          </a:r>
        </a:p>
      </dgm:t>
    </dgm:pt>
    <dgm:pt modelId="{487BEC16-5D67-4248-9AC0-4A971490ABCC}" type="parTrans" cxnId="{B610CD69-191D-1C4F-8552-B9BCCA57374A}">
      <dgm:prSet/>
      <dgm:spPr/>
      <dgm:t>
        <a:bodyPr/>
        <a:lstStyle/>
        <a:p>
          <a:endParaRPr lang="en-US" dirty="0"/>
        </a:p>
      </dgm:t>
    </dgm:pt>
    <dgm:pt modelId="{0D4E0F1B-EE0D-1343-9547-0E909CC7C0EC}" type="sibTrans" cxnId="{B610CD69-191D-1C4F-8552-B9BCCA57374A}">
      <dgm:prSet/>
      <dgm:spPr/>
      <dgm:t>
        <a:bodyPr/>
        <a:lstStyle/>
        <a:p>
          <a:endParaRPr lang="en-US"/>
        </a:p>
      </dgm:t>
    </dgm:pt>
    <dgm:pt modelId="{F5F790EE-0F0E-C445-AFA4-49AB04513354}">
      <dgm:prSet/>
      <dgm:spPr/>
      <dgm:t>
        <a:bodyPr/>
        <a:lstStyle/>
        <a:p>
          <a:r>
            <a:rPr lang="en-US" dirty="0"/>
            <a:t>Task Completion Scale</a:t>
          </a:r>
        </a:p>
        <a:p>
          <a:r>
            <a:rPr lang="en-US" dirty="0"/>
            <a:t>Working Memory Scale</a:t>
          </a:r>
        </a:p>
        <a:p>
          <a:r>
            <a:rPr lang="en-US" dirty="0"/>
            <a:t>Plan/Organize Scale</a:t>
          </a:r>
        </a:p>
      </dgm:t>
    </dgm:pt>
    <dgm:pt modelId="{A6B0CD15-645C-6044-BA9C-247649538CBB}" type="parTrans" cxnId="{95EB2E08-23AF-6F44-9F5B-AEC632B1CDEA}">
      <dgm:prSet/>
      <dgm:spPr/>
      <dgm:t>
        <a:bodyPr/>
        <a:lstStyle/>
        <a:p>
          <a:endParaRPr lang="en-US" dirty="0"/>
        </a:p>
      </dgm:t>
    </dgm:pt>
    <dgm:pt modelId="{364EA590-5E9E-D94A-BFB8-385365462E3D}" type="sibTrans" cxnId="{95EB2E08-23AF-6F44-9F5B-AEC632B1CDEA}">
      <dgm:prSet/>
      <dgm:spPr/>
      <dgm:t>
        <a:bodyPr/>
        <a:lstStyle/>
        <a:p>
          <a:endParaRPr lang="en-US"/>
        </a:p>
      </dgm:t>
    </dgm:pt>
    <dgm:pt modelId="{739627B0-A908-7441-B65B-98B28891FB3D}" type="pres">
      <dgm:prSet presAssocID="{BA4BAECA-A065-8548-A086-DD7798A3D6E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6801A90-C2CC-9142-9FDC-0C08B77B561B}" type="pres">
      <dgm:prSet presAssocID="{CCB4AE86-9D6B-4246-8E81-B69A6D5C2D9B}" presName="root1" presStyleCnt="0"/>
      <dgm:spPr/>
    </dgm:pt>
    <dgm:pt modelId="{4FCFDFD0-6CA6-2740-8ED7-1B6EDA51F779}" type="pres">
      <dgm:prSet presAssocID="{CCB4AE86-9D6B-4246-8E81-B69A6D5C2D9B}" presName="LevelOneTextNode" presStyleLbl="node0" presStyleIdx="0" presStyleCnt="1">
        <dgm:presLayoutVars>
          <dgm:chPref val="3"/>
        </dgm:presLayoutVars>
      </dgm:prSet>
      <dgm:spPr/>
    </dgm:pt>
    <dgm:pt modelId="{B14D4C80-ACF3-1D46-B1ED-E8A4A314EFEE}" type="pres">
      <dgm:prSet presAssocID="{CCB4AE86-9D6B-4246-8E81-B69A6D5C2D9B}" presName="level2hierChild" presStyleCnt="0"/>
      <dgm:spPr/>
    </dgm:pt>
    <dgm:pt modelId="{B9183E0B-AC0C-6647-AE18-77C47BE184D8}" type="pres">
      <dgm:prSet presAssocID="{E634EDB3-7CE5-8F4B-BC31-AFAA37F6DAB1}" presName="conn2-1" presStyleLbl="parChTrans1D2" presStyleIdx="0" presStyleCnt="3"/>
      <dgm:spPr/>
    </dgm:pt>
    <dgm:pt modelId="{F22FA98D-7E6D-154A-B0EA-CC9359BC3A42}" type="pres">
      <dgm:prSet presAssocID="{E634EDB3-7CE5-8F4B-BC31-AFAA37F6DAB1}" presName="connTx" presStyleLbl="parChTrans1D2" presStyleIdx="0" presStyleCnt="3"/>
      <dgm:spPr/>
    </dgm:pt>
    <dgm:pt modelId="{9016DEB4-D6F2-EA49-B226-37FC3AF3D14D}" type="pres">
      <dgm:prSet presAssocID="{E1AB73C1-6E6E-3747-8780-76F73CF60204}" presName="root2" presStyleCnt="0"/>
      <dgm:spPr/>
    </dgm:pt>
    <dgm:pt modelId="{64EBD9A7-A41C-CA45-A326-BF9E63EACB7B}" type="pres">
      <dgm:prSet presAssocID="{E1AB73C1-6E6E-3747-8780-76F73CF60204}" presName="LevelTwoTextNode" presStyleLbl="node2" presStyleIdx="0" presStyleCnt="3">
        <dgm:presLayoutVars>
          <dgm:chPref val="3"/>
        </dgm:presLayoutVars>
      </dgm:prSet>
      <dgm:spPr/>
    </dgm:pt>
    <dgm:pt modelId="{1EF619A7-9F93-C942-9780-55BFC517D33F}" type="pres">
      <dgm:prSet presAssocID="{E1AB73C1-6E6E-3747-8780-76F73CF60204}" presName="level3hierChild" presStyleCnt="0"/>
      <dgm:spPr/>
    </dgm:pt>
    <dgm:pt modelId="{4D3372FB-999F-0E46-8343-CE4CFEDF575C}" type="pres">
      <dgm:prSet presAssocID="{A21C68EE-0DEC-6E45-99F6-3C0B3F551257}" presName="conn2-1" presStyleLbl="parChTrans1D3" presStyleIdx="0" presStyleCnt="3"/>
      <dgm:spPr/>
    </dgm:pt>
    <dgm:pt modelId="{19F0DDBD-BFB3-EA40-BC40-36254F104180}" type="pres">
      <dgm:prSet presAssocID="{A21C68EE-0DEC-6E45-99F6-3C0B3F551257}" presName="connTx" presStyleLbl="parChTrans1D3" presStyleIdx="0" presStyleCnt="3"/>
      <dgm:spPr/>
    </dgm:pt>
    <dgm:pt modelId="{29A9D0B0-6E2C-154C-95CE-AF95C1FA2772}" type="pres">
      <dgm:prSet presAssocID="{0F76DBF3-64A3-1E45-82E5-88F884550272}" presName="root2" presStyleCnt="0"/>
      <dgm:spPr/>
    </dgm:pt>
    <dgm:pt modelId="{E73738B6-C062-944E-8522-7B39B407E61A}" type="pres">
      <dgm:prSet presAssocID="{0F76DBF3-64A3-1E45-82E5-88F884550272}" presName="LevelTwoTextNode" presStyleLbl="node3" presStyleIdx="0" presStyleCnt="3">
        <dgm:presLayoutVars>
          <dgm:chPref val="3"/>
        </dgm:presLayoutVars>
      </dgm:prSet>
      <dgm:spPr/>
    </dgm:pt>
    <dgm:pt modelId="{32549207-A12C-3348-ABD1-54B2F2DE653E}" type="pres">
      <dgm:prSet presAssocID="{0F76DBF3-64A3-1E45-82E5-88F884550272}" presName="level3hierChild" presStyleCnt="0"/>
      <dgm:spPr/>
    </dgm:pt>
    <dgm:pt modelId="{BC4C3A70-E407-404C-86DC-D84549FDD27D}" type="pres">
      <dgm:prSet presAssocID="{1D194E24-6B37-B34C-B5BF-EB1D08C1AC01}" presName="conn2-1" presStyleLbl="parChTrans1D2" presStyleIdx="1" presStyleCnt="3"/>
      <dgm:spPr/>
    </dgm:pt>
    <dgm:pt modelId="{0C713A27-6725-7047-AC80-9E12A47767A9}" type="pres">
      <dgm:prSet presAssocID="{1D194E24-6B37-B34C-B5BF-EB1D08C1AC01}" presName="connTx" presStyleLbl="parChTrans1D2" presStyleIdx="1" presStyleCnt="3"/>
      <dgm:spPr/>
    </dgm:pt>
    <dgm:pt modelId="{888D9434-8EC9-994F-8E46-314DCDC18D21}" type="pres">
      <dgm:prSet presAssocID="{EE3CABE7-F6CA-1B4F-90F8-FBE382EB45E7}" presName="root2" presStyleCnt="0"/>
      <dgm:spPr/>
    </dgm:pt>
    <dgm:pt modelId="{3C7789FE-9B8C-4E4D-8ED5-EC5FA1322143}" type="pres">
      <dgm:prSet presAssocID="{EE3CABE7-F6CA-1B4F-90F8-FBE382EB45E7}" presName="LevelTwoTextNode" presStyleLbl="node2" presStyleIdx="1" presStyleCnt="3">
        <dgm:presLayoutVars>
          <dgm:chPref val="3"/>
        </dgm:presLayoutVars>
      </dgm:prSet>
      <dgm:spPr/>
    </dgm:pt>
    <dgm:pt modelId="{534105DE-2DE5-9A42-A6AA-A53CA26407C6}" type="pres">
      <dgm:prSet presAssocID="{EE3CABE7-F6CA-1B4F-90F8-FBE382EB45E7}" presName="level3hierChild" presStyleCnt="0"/>
      <dgm:spPr/>
    </dgm:pt>
    <dgm:pt modelId="{66DF231C-74D5-674E-B02B-784ABC0E4E75}" type="pres">
      <dgm:prSet presAssocID="{8241734C-A027-2349-99AD-1CC447808754}" presName="conn2-1" presStyleLbl="parChTrans1D3" presStyleIdx="1" presStyleCnt="3"/>
      <dgm:spPr/>
    </dgm:pt>
    <dgm:pt modelId="{4E4D15D1-8E78-EE44-B856-AFB0C1C82CBA}" type="pres">
      <dgm:prSet presAssocID="{8241734C-A027-2349-99AD-1CC447808754}" presName="connTx" presStyleLbl="parChTrans1D3" presStyleIdx="1" presStyleCnt="3"/>
      <dgm:spPr/>
    </dgm:pt>
    <dgm:pt modelId="{C39D56BA-7E38-F048-B8F8-B69077F8922D}" type="pres">
      <dgm:prSet presAssocID="{8B445DD2-7B94-B14A-838B-688B2073B231}" presName="root2" presStyleCnt="0"/>
      <dgm:spPr/>
    </dgm:pt>
    <dgm:pt modelId="{CF66E08A-9DD8-ED49-BB20-1CD334B67B3D}" type="pres">
      <dgm:prSet presAssocID="{8B445DD2-7B94-B14A-838B-688B2073B231}" presName="LevelTwoTextNode" presStyleLbl="node3" presStyleIdx="1" presStyleCnt="3">
        <dgm:presLayoutVars>
          <dgm:chPref val="3"/>
        </dgm:presLayoutVars>
      </dgm:prSet>
      <dgm:spPr/>
    </dgm:pt>
    <dgm:pt modelId="{8E9B0DA4-7DE8-A042-B0C9-4BF84AB69CB1}" type="pres">
      <dgm:prSet presAssocID="{8B445DD2-7B94-B14A-838B-688B2073B231}" presName="level3hierChild" presStyleCnt="0"/>
      <dgm:spPr/>
    </dgm:pt>
    <dgm:pt modelId="{1C4DDD8A-7D6C-B64F-93CD-FAD57477610C}" type="pres">
      <dgm:prSet presAssocID="{487BEC16-5D67-4248-9AC0-4A971490ABCC}" presName="conn2-1" presStyleLbl="parChTrans1D2" presStyleIdx="2" presStyleCnt="3"/>
      <dgm:spPr/>
    </dgm:pt>
    <dgm:pt modelId="{4087BBBE-537C-1E43-AE71-35F70B7A91AC}" type="pres">
      <dgm:prSet presAssocID="{487BEC16-5D67-4248-9AC0-4A971490ABCC}" presName="connTx" presStyleLbl="parChTrans1D2" presStyleIdx="2" presStyleCnt="3"/>
      <dgm:spPr/>
    </dgm:pt>
    <dgm:pt modelId="{D46A33C8-D556-734D-AC9E-32646AFA3F9D}" type="pres">
      <dgm:prSet presAssocID="{7013CBA5-B6CE-4D45-B2B2-2E258E0E0470}" presName="root2" presStyleCnt="0"/>
      <dgm:spPr/>
    </dgm:pt>
    <dgm:pt modelId="{32990D29-281A-184B-931B-7DF021A45294}" type="pres">
      <dgm:prSet presAssocID="{7013CBA5-B6CE-4D45-B2B2-2E258E0E0470}" presName="LevelTwoTextNode" presStyleLbl="node2" presStyleIdx="2" presStyleCnt="3">
        <dgm:presLayoutVars>
          <dgm:chPref val="3"/>
        </dgm:presLayoutVars>
      </dgm:prSet>
      <dgm:spPr/>
    </dgm:pt>
    <dgm:pt modelId="{52C30312-7E18-484F-9354-78CED65B0BE0}" type="pres">
      <dgm:prSet presAssocID="{7013CBA5-B6CE-4D45-B2B2-2E258E0E0470}" presName="level3hierChild" presStyleCnt="0"/>
      <dgm:spPr/>
    </dgm:pt>
    <dgm:pt modelId="{3FCD390B-FEB4-3F44-A87A-7D7DD16CDDE3}" type="pres">
      <dgm:prSet presAssocID="{A6B0CD15-645C-6044-BA9C-247649538CBB}" presName="conn2-1" presStyleLbl="parChTrans1D3" presStyleIdx="2" presStyleCnt="3"/>
      <dgm:spPr/>
    </dgm:pt>
    <dgm:pt modelId="{85784091-7B31-FE46-8E20-13AEEB7D2ED4}" type="pres">
      <dgm:prSet presAssocID="{A6B0CD15-645C-6044-BA9C-247649538CBB}" presName="connTx" presStyleLbl="parChTrans1D3" presStyleIdx="2" presStyleCnt="3"/>
      <dgm:spPr/>
    </dgm:pt>
    <dgm:pt modelId="{38CCD2C3-E6DA-894A-B070-689B59819DF2}" type="pres">
      <dgm:prSet presAssocID="{F5F790EE-0F0E-C445-AFA4-49AB04513354}" presName="root2" presStyleCnt="0"/>
      <dgm:spPr/>
    </dgm:pt>
    <dgm:pt modelId="{C94E24DA-6AEE-3646-BB7D-97AFB14AB81B}" type="pres">
      <dgm:prSet presAssocID="{F5F790EE-0F0E-C445-AFA4-49AB04513354}" presName="LevelTwoTextNode" presStyleLbl="node3" presStyleIdx="2" presStyleCnt="3">
        <dgm:presLayoutVars>
          <dgm:chPref val="3"/>
        </dgm:presLayoutVars>
      </dgm:prSet>
      <dgm:spPr/>
    </dgm:pt>
    <dgm:pt modelId="{11990FCE-F2C6-314B-B0A2-34563B5F51B5}" type="pres">
      <dgm:prSet presAssocID="{F5F790EE-0F0E-C445-AFA4-49AB04513354}" presName="level3hierChild" presStyleCnt="0"/>
      <dgm:spPr/>
    </dgm:pt>
  </dgm:ptLst>
  <dgm:cxnLst>
    <dgm:cxn modelId="{95EB2E08-23AF-6F44-9F5B-AEC632B1CDEA}" srcId="{7013CBA5-B6CE-4D45-B2B2-2E258E0E0470}" destId="{F5F790EE-0F0E-C445-AFA4-49AB04513354}" srcOrd="0" destOrd="0" parTransId="{A6B0CD15-645C-6044-BA9C-247649538CBB}" sibTransId="{364EA590-5E9E-D94A-BFB8-385365462E3D}"/>
    <dgm:cxn modelId="{1098630B-244A-7F43-A3A9-9F859A233598}" type="presOf" srcId="{E1AB73C1-6E6E-3747-8780-76F73CF60204}" destId="{64EBD9A7-A41C-CA45-A326-BF9E63EACB7B}" srcOrd="0" destOrd="0" presId="urn:microsoft.com/office/officeart/2005/8/layout/hierarchy2"/>
    <dgm:cxn modelId="{74DF3728-8D98-474B-A7AA-C25EF7C0635B}" type="presOf" srcId="{A21C68EE-0DEC-6E45-99F6-3C0B3F551257}" destId="{19F0DDBD-BFB3-EA40-BC40-36254F104180}" srcOrd="1" destOrd="0" presId="urn:microsoft.com/office/officeart/2005/8/layout/hierarchy2"/>
    <dgm:cxn modelId="{F266B730-EF59-084B-885F-F66815E14164}" type="presOf" srcId="{0F76DBF3-64A3-1E45-82E5-88F884550272}" destId="{E73738B6-C062-944E-8522-7B39B407E61A}" srcOrd="0" destOrd="0" presId="urn:microsoft.com/office/officeart/2005/8/layout/hierarchy2"/>
    <dgm:cxn modelId="{F2C98741-E1CB-6E45-8D0B-C8328367C2ED}" type="presOf" srcId="{A6B0CD15-645C-6044-BA9C-247649538CBB}" destId="{3FCD390B-FEB4-3F44-A87A-7D7DD16CDDE3}" srcOrd="0" destOrd="0" presId="urn:microsoft.com/office/officeart/2005/8/layout/hierarchy2"/>
    <dgm:cxn modelId="{3BCD8F41-598E-0448-AC5A-F0D2C8B271F3}" type="presOf" srcId="{CCB4AE86-9D6B-4246-8E81-B69A6D5C2D9B}" destId="{4FCFDFD0-6CA6-2740-8ED7-1B6EDA51F779}" srcOrd="0" destOrd="0" presId="urn:microsoft.com/office/officeart/2005/8/layout/hierarchy2"/>
    <dgm:cxn modelId="{F7C36244-5522-FF40-A8B9-67A86FFE0189}" type="presOf" srcId="{E634EDB3-7CE5-8F4B-BC31-AFAA37F6DAB1}" destId="{F22FA98D-7E6D-154A-B0EA-CC9359BC3A42}" srcOrd="1" destOrd="0" presId="urn:microsoft.com/office/officeart/2005/8/layout/hierarchy2"/>
    <dgm:cxn modelId="{831DD95A-A892-4740-964E-0CC559ACF794}" srcId="{EE3CABE7-F6CA-1B4F-90F8-FBE382EB45E7}" destId="{8B445DD2-7B94-B14A-838B-688B2073B231}" srcOrd="0" destOrd="0" parTransId="{8241734C-A027-2349-99AD-1CC447808754}" sibTransId="{6E448E07-88AB-194E-9E71-AA2D810678C9}"/>
    <dgm:cxn modelId="{C97E3861-61BD-EC40-817D-7A629AD36739}" type="presOf" srcId="{EE3CABE7-F6CA-1B4F-90F8-FBE382EB45E7}" destId="{3C7789FE-9B8C-4E4D-8ED5-EC5FA1322143}" srcOrd="0" destOrd="0" presId="urn:microsoft.com/office/officeart/2005/8/layout/hierarchy2"/>
    <dgm:cxn modelId="{A08B6B67-0BCB-B745-898B-489AF9365DB7}" type="presOf" srcId="{7013CBA5-B6CE-4D45-B2B2-2E258E0E0470}" destId="{32990D29-281A-184B-931B-7DF021A45294}" srcOrd="0" destOrd="0" presId="urn:microsoft.com/office/officeart/2005/8/layout/hierarchy2"/>
    <dgm:cxn modelId="{B610CD69-191D-1C4F-8552-B9BCCA57374A}" srcId="{CCB4AE86-9D6B-4246-8E81-B69A6D5C2D9B}" destId="{7013CBA5-B6CE-4D45-B2B2-2E258E0E0470}" srcOrd="2" destOrd="0" parTransId="{487BEC16-5D67-4248-9AC0-4A971490ABCC}" sibTransId="{0D4E0F1B-EE0D-1343-9547-0E909CC7C0EC}"/>
    <dgm:cxn modelId="{5321566A-A636-104B-B6C1-BB8B57E84906}" type="presOf" srcId="{8B445DD2-7B94-B14A-838B-688B2073B231}" destId="{CF66E08A-9DD8-ED49-BB20-1CD334B67B3D}" srcOrd="0" destOrd="0" presId="urn:microsoft.com/office/officeart/2005/8/layout/hierarchy2"/>
    <dgm:cxn modelId="{BADEA76D-A07F-9544-B15B-C80712A62823}" type="presOf" srcId="{A21C68EE-0DEC-6E45-99F6-3C0B3F551257}" destId="{4D3372FB-999F-0E46-8343-CE4CFEDF575C}" srcOrd="0" destOrd="0" presId="urn:microsoft.com/office/officeart/2005/8/layout/hierarchy2"/>
    <dgm:cxn modelId="{A9DAF081-C261-3349-A2E2-9BA6508567D3}" type="presOf" srcId="{BA4BAECA-A065-8548-A086-DD7798A3D6EE}" destId="{739627B0-A908-7441-B65B-98B28891FB3D}" srcOrd="0" destOrd="0" presId="urn:microsoft.com/office/officeart/2005/8/layout/hierarchy2"/>
    <dgm:cxn modelId="{6C4D6E85-3C87-F548-92AA-310715D496BA}" type="presOf" srcId="{8241734C-A027-2349-99AD-1CC447808754}" destId="{4E4D15D1-8E78-EE44-B856-AFB0C1C82CBA}" srcOrd="1" destOrd="0" presId="urn:microsoft.com/office/officeart/2005/8/layout/hierarchy2"/>
    <dgm:cxn modelId="{4D835798-9709-9F41-8078-5A213B4921FB}" type="presOf" srcId="{1D194E24-6B37-B34C-B5BF-EB1D08C1AC01}" destId="{BC4C3A70-E407-404C-86DC-D84549FDD27D}" srcOrd="0" destOrd="0" presId="urn:microsoft.com/office/officeart/2005/8/layout/hierarchy2"/>
    <dgm:cxn modelId="{880855A7-907A-174F-878F-D42A38DAA81B}" type="presOf" srcId="{487BEC16-5D67-4248-9AC0-4A971490ABCC}" destId="{1C4DDD8A-7D6C-B64F-93CD-FAD57477610C}" srcOrd="0" destOrd="0" presId="urn:microsoft.com/office/officeart/2005/8/layout/hierarchy2"/>
    <dgm:cxn modelId="{1EB376B2-4F6A-FF4D-8169-322C3A6EA463}" type="presOf" srcId="{E634EDB3-7CE5-8F4B-BC31-AFAA37F6DAB1}" destId="{B9183E0B-AC0C-6647-AE18-77C47BE184D8}" srcOrd="0" destOrd="0" presId="urn:microsoft.com/office/officeart/2005/8/layout/hierarchy2"/>
    <dgm:cxn modelId="{121651C2-FFCD-D548-A601-147D76783483}" type="presOf" srcId="{487BEC16-5D67-4248-9AC0-4A971490ABCC}" destId="{4087BBBE-537C-1E43-AE71-35F70B7A91AC}" srcOrd="1" destOrd="0" presId="urn:microsoft.com/office/officeart/2005/8/layout/hierarchy2"/>
    <dgm:cxn modelId="{C6CD57C3-B420-354F-846D-86946DC07778}" type="presOf" srcId="{8241734C-A027-2349-99AD-1CC447808754}" destId="{66DF231C-74D5-674E-B02B-784ABC0E4E75}" srcOrd="0" destOrd="0" presId="urn:microsoft.com/office/officeart/2005/8/layout/hierarchy2"/>
    <dgm:cxn modelId="{15D361C6-321C-B144-9333-ED0B2B66AF0E}" srcId="{CCB4AE86-9D6B-4246-8E81-B69A6D5C2D9B}" destId="{E1AB73C1-6E6E-3747-8780-76F73CF60204}" srcOrd="0" destOrd="0" parTransId="{E634EDB3-7CE5-8F4B-BC31-AFAA37F6DAB1}" sibTransId="{9C87031E-BBEF-EE4A-8D27-00352FE765A0}"/>
    <dgm:cxn modelId="{08DA42C8-9B8F-EF4D-A3CC-679AEFB80F38}" type="presOf" srcId="{F5F790EE-0F0E-C445-AFA4-49AB04513354}" destId="{C94E24DA-6AEE-3646-BB7D-97AFB14AB81B}" srcOrd="0" destOrd="0" presId="urn:microsoft.com/office/officeart/2005/8/layout/hierarchy2"/>
    <dgm:cxn modelId="{D39855C9-7E48-7F43-B89F-A49629FA3177}" type="presOf" srcId="{A6B0CD15-645C-6044-BA9C-247649538CBB}" destId="{85784091-7B31-FE46-8E20-13AEEB7D2ED4}" srcOrd="1" destOrd="0" presId="urn:microsoft.com/office/officeart/2005/8/layout/hierarchy2"/>
    <dgm:cxn modelId="{199B45CB-78DF-2043-B1E9-872CBBF37398}" type="presOf" srcId="{1D194E24-6B37-B34C-B5BF-EB1D08C1AC01}" destId="{0C713A27-6725-7047-AC80-9E12A47767A9}" srcOrd="1" destOrd="0" presId="urn:microsoft.com/office/officeart/2005/8/layout/hierarchy2"/>
    <dgm:cxn modelId="{6D2A55D1-3C14-2D4B-9355-C9BC51609CE6}" srcId="{BA4BAECA-A065-8548-A086-DD7798A3D6EE}" destId="{CCB4AE86-9D6B-4246-8E81-B69A6D5C2D9B}" srcOrd="0" destOrd="0" parTransId="{B445DC9C-788B-2749-9735-A36AACD870FE}" sibTransId="{1E3F14F6-40EC-6849-B332-FAEA7EE78E37}"/>
    <dgm:cxn modelId="{CD9CE8E1-BB80-E541-A3CB-A9C4820D2128}" srcId="{CCB4AE86-9D6B-4246-8E81-B69A6D5C2D9B}" destId="{EE3CABE7-F6CA-1B4F-90F8-FBE382EB45E7}" srcOrd="1" destOrd="0" parTransId="{1D194E24-6B37-B34C-B5BF-EB1D08C1AC01}" sibTransId="{B7204928-BA2B-0A41-89D4-D64E9F017F8F}"/>
    <dgm:cxn modelId="{10AF11FC-92E7-DF4E-8A3B-C7E0476961B0}" srcId="{E1AB73C1-6E6E-3747-8780-76F73CF60204}" destId="{0F76DBF3-64A3-1E45-82E5-88F884550272}" srcOrd="0" destOrd="0" parTransId="{A21C68EE-0DEC-6E45-99F6-3C0B3F551257}" sibTransId="{167C3BAF-A64E-4D48-9AD9-E9AC4CD979AB}"/>
    <dgm:cxn modelId="{173E52E2-E15C-E84C-95CC-483D624B0BC8}" type="presParOf" srcId="{739627B0-A908-7441-B65B-98B28891FB3D}" destId="{66801A90-C2CC-9142-9FDC-0C08B77B561B}" srcOrd="0" destOrd="0" presId="urn:microsoft.com/office/officeart/2005/8/layout/hierarchy2"/>
    <dgm:cxn modelId="{64D56115-E569-6344-8731-E21246AF28A6}" type="presParOf" srcId="{66801A90-C2CC-9142-9FDC-0C08B77B561B}" destId="{4FCFDFD0-6CA6-2740-8ED7-1B6EDA51F779}" srcOrd="0" destOrd="0" presId="urn:microsoft.com/office/officeart/2005/8/layout/hierarchy2"/>
    <dgm:cxn modelId="{AFB2CC89-A6C5-E844-86E6-153314DD577B}" type="presParOf" srcId="{66801A90-C2CC-9142-9FDC-0C08B77B561B}" destId="{B14D4C80-ACF3-1D46-B1ED-E8A4A314EFEE}" srcOrd="1" destOrd="0" presId="urn:microsoft.com/office/officeart/2005/8/layout/hierarchy2"/>
    <dgm:cxn modelId="{26F24DB0-BFCD-2043-A48D-3F808C29CD96}" type="presParOf" srcId="{B14D4C80-ACF3-1D46-B1ED-E8A4A314EFEE}" destId="{B9183E0B-AC0C-6647-AE18-77C47BE184D8}" srcOrd="0" destOrd="0" presId="urn:microsoft.com/office/officeart/2005/8/layout/hierarchy2"/>
    <dgm:cxn modelId="{9884E11B-2F71-AF48-91FC-EF20F2F727F1}" type="presParOf" srcId="{B9183E0B-AC0C-6647-AE18-77C47BE184D8}" destId="{F22FA98D-7E6D-154A-B0EA-CC9359BC3A42}" srcOrd="0" destOrd="0" presId="urn:microsoft.com/office/officeart/2005/8/layout/hierarchy2"/>
    <dgm:cxn modelId="{4CCA68CB-AF24-B849-879A-D14D295020EB}" type="presParOf" srcId="{B14D4C80-ACF3-1D46-B1ED-E8A4A314EFEE}" destId="{9016DEB4-D6F2-EA49-B226-37FC3AF3D14D}" srcOrd="1" destOrd="0" presId="urn:microsoft.com/office/officeart/2005/8/layout/hierarchy2"/>
    <dgm:cxn modelId="{FC482690-2D3B-4947-A69F-90B123BFBAAC}" type="presParOf" srcId="{9016DEB4-D6F2-EA49-B226-37FC3AF3D14D}" destId="{64EBD9A7-A41C-CA45-A326-BF9E63EACB7B}" srcOrd="0" destOrd="0" presId="urn:microsoft.com/office/officeart/2005/8/layout/hierarchy2"/>
    <dgm:cxn modelId="{AE04F8F5-B7A3-1F43-89BE-F9B7426A3873}" type="presParOf" srcId="{9016DEB4-D6F2-EA49-B226-37FC3AF3D14D}" destId="{1EF619A7-9F93-C942-9780-55BFC517D33F}" srcOrd="1" destOrd="0" presId="urn:microsoft.com/office/officeart/2005/8/layout/hierarchy2"/>
    <dgm:cxn modelId="{9CEC40B0-87B5-754F-B749-6D43D90EAB48}" type="presParOf" srcId="{1EF619A7-9F93-C942-9780-55BFC517D33F}" destId="{4D3372FB-999F-0E46-8343-CE4CFEDF575C}" srcOrd="0" destOrd="0" presId="urn:microsoft.com/office/officeart/2005/8/layout/hierarchy2"/>
    <dgm:cxn modelId="{9840A1B0-EE5B-114E-8EB4-F43311DA4AEE}" type="presParOf" srcId="{4D3372FB-999F-0E46-8343-CE4CFEDF575C}" destId="{19F0DDBD-BFB3-EA40-BC40-36254F104180}" srcOrd="0" destOrd="0" presId="urn:microsoft.com/office/officeart/2005/8/layout/hierarchy2"/>
    <dgm:cxn modelId="{0DFB185F-454D-2B41-B3C2-A532B9A2918C}" type="presParOf" srcId="{1EF619A7-9F93-C942-9780-55BFC517D33F}" destId="{29A9D0B0-6E2C-154C-95CE-AF95C1FA2772}" srcOrd="1" destOrd="0" presId="urn:microsoft.com/office/officeart/2005/8/layout/hierarchy2"/>
    <dgm:cxn modelId="{D7D8501C-4BA7-8240-BCB1-1A6056640BC4}" type="presParOf" srcId="{29A9D0B0-6E2C-154C-95CE-AF95C1FA2772}" destId="{E73738B6-C062-944E-8522-7B39B407E61A}" srcOrd="0" destOrd="0" presId="urn:microsoft.com/office/officeart/2005/8/layout/hierarchy2"/>
    <dgm:cxn modelId="{584D5019-5906-D74D-AB1A-DA3EC7801D8F}" type="presParOf" srcId="{29A9D0B0-6E2C-154C-95CE-AF95C1FA2772}" destId="{32549207-A12C-3348-ABD1-54B2F2DE653E}" srcOrd="1" destOrd="0" presId="urn:microsoft.com/office/officeart/2005/8/layout/hierarchy2"/>
    <dgm:cxn modelId="{B375F15D-7C39-C74C-ADF5-9969FA51EC53}" type="presParOf" srcId="{B14D4C80-ACF3-1D46-B1ED-E8A4A314EFEE}" destId="{BC4C3A70-E407-404C-86DC-D84549FDD27D}" srcOrd="2" destOrd="0" presId="urn:microsoft.com/office/officeart/2005/8/layout/hierarchy2"/>
    <dgm:cxn modelId="{181B22B5-EAAD-574D-AB95-A55CB6C6388D}" type="presParOf" srcId="{BC4C3A70-E407-404C-86DC-D84549FDD27D}" destId="{0C713A27-6725-7047-AC80-9E12A47767A9}" srcOrd="0" destOrd="0" presId="urn:microsoft.com/office/officeart/2005/8/layout/hierarchy2"/>
    <dgm:cxn modelId="{508D8ED7-CC08-FA4E-9790-5C6A4AB7BBA0}" type="presParOf" srcId="{B14D4C80-ACF3-1D46-B1ED-E8A4A314EFEE}" destId="{888D9434-8EC9-994F-8E46-314DCDC18D21}" srcOrd="3" destOrd="0" presId="urn:microsoft.com/office/officeart/2005/8/layout/hierarchy2"/>
    <dgm:cxn modelId="{C6FF4A7B-2588-1D46-85CB-455EFBF07714}" type="presParOf" srcId="{888D9434-8EC9-994F-8E46-314DCDC18D21}" destId="{3C7789FE-9B8C-4E4D-8ED5-EC5FA1322143}" srcOrd="0" destOrd="0" presId="urn:microsoft.com/office/officeart/2005/8/layout/hierarchy2"/>
    <dgm:cxn modelId="{861298CE-8881-9948-9195-0D8E30519980}" type="presParOf" srcId="{888D9434-8EC9-994F-8E46-314DCDC18D21}" destId="{534105DE-2DE5-9A42-A6AA-A53CA26407C6}" srcOrd="1" destOrd="0" presId="urn:microsoft.com/office/officeart/2005/8/layout/hierarchy2"/>
    <dgm:cxn modelId="{2D9CECA8-8A4D-294D-938D-7B5FBAC56207}" type="presParOf" srcId="{534105DE-2DE5-9A42-A6AA-A53CA26407C6}" destId="{66DF231C-74D5-674E-B02B-784ABC0E4E75}" srcOrd="0" destOrd="0" presId="urn:microsoft.com/office/officeart/2005/8/layout/hierarchy2"/>
    <dgm:cxn modelId="{31A268D4-D1FF-924F-AB2F-ACA84DFF4AD4}" type="presParOf" srcId="{66DF231C-74D5-674E-B02B-784ABC0E4E75}" destId="{4E4D15D1-8E78-EE44-B856-AFB0C1C82CBA}" srcOrd="0" destOrd="0" presId="urn:microsoft.com/office/officeart/2005/8/layout/hierarchy2"/>
    <dgm:cxn modelId="{E0559DC3-840E-0249-8431-0586F771B20E}" type="presParOf" srcId="{534105DE-2DE5-9A42-A6AA-A53CA26407C6}" destId="{C39D56BA-7E38-F048-B8F8-B69077F8922D}" srcOrd="1" destOrd="0" presId="urn:microsoft.com/office/officeart/2005/8/layout/hierarchy2"/>
    <dgm:cxn modelId="{B46CC7C0-35CF-E447-8BF5-1A87B54B5D05}" type="presParOf" srcId="{C39D56BA-7E38-F048-B8F8-B69077F8922D}" destId="{CF66E08A-9DD8-ED49-BB20-1CD334B67B3D}" srcOrd="0" destOrd="0" presId="urn:microsoft.com/office/officeart/2005/8/layout/hierarchy2"/>
    <dgm:cxn modelId="{3299A412-B88E-CA4F-A7AA-6122B6FCABF4}" type="presParOf" srcId="{C39D56BA-7E38-F048-B8F8-B69077F8922D}" destId="{8E9B0DA4-7DE8-A042-B0C9-4BF84AB69CB1}" srcOrd="1" destOrd="0" presId="urn:microsoft.com/office/officeart/2005/8/layout/hierarchy2"/>
    <dgm:cxn modelId="{CD12D7D1-1BA8-1645-8A61-A5A82CDB13BF}" type="presParOf" srcId="{B14D4C80-ACF3-1D46-B1ED-E8A4A314EFEE}" destId="{1C4DDD8A-7D6C-B64F-93CD-FAD57477610C}" srcOrd="4" destOrd="0" presId="urn:microsoft.com/office/officeart/2005/8/layout/hierarchy2"/>
    <dgm:cxn modelId="{5C36832D-F6E9-9740-A770-6E7E9D859427}" type="presParOf" srcId="{1C4DDD8A-7D6C-B64F-93CD-FAD57477610C}" destId="{4087BBBE-537C-1E43-AE71-35F70B7A91AC}" srcOrd="0" destOrd="0" presId="urn:microsoft.com/office/officeart/2005/8/layout/hierarchy2"/>
    <dgm:cxn modelId="{8AA067F1-3595-344B-AAEF-615C2B9B7DC5}" type="presParOf" srcId="{B14D4C80-ACF3-1D46-B1ED-E8A4A314EFEE}" destId="{D46A33C8-D556-734D-AC9E-32646AFA3F9D}" srcOrd="5" destOrd="0" presId="urn:microsoft.com/office/officeart/2005/8/layout/hierarchy2"/>
    <dgm:cxn modelId="{6055CC79-9A82-8C42-9358-60F92F298364}" type="presParOf" srcId="{D46A33C8-D556-734D-AC9E-32646AFA3F9D}" destId="{32990D29-281A-184B-931B-7DF021A45294}" srcOrd="0" destOrd="0" presId="urn:microsoft.com/office/officeart/2005/8/layout/hierarchy2"/>
    <dgm:cxn modelId="{3783909F-4169-5A40-9149-09CA29110F82}" type="presParOf" srcId="{D46A33C8-D556-734D-AC9E-32646AFA3F9D}" destId="{52C30312-7E18-484F-9354-78CED65B0BE0}" srcOrd="1" destOrd="0" presId="urn:microsoft.com/office/officeart/2005/8/layout/hierarchy2"/>
    <dgm:cxn modelId="{773E4DC3-9698-724D-9F33-C172F026BE7F}" type="presParOf" srcId="{52C30312-7E18-484F-9354-78CED65B0BE0}" destId="{3FCD390B-FEB4-3F44-A87A-7D7DD16CDDE3}" srcOrd="0" destOrd="0" presId="urn:microsoft.com/office/officeart/2005/8/layout/hierarchy2"/>
    <dgm:cxn modelId="{9D9C1891-C5AE-6D4C-A3E4-6BE8C1B059AD}" type="presParOf" srcId="{3FCD390B-FEB4-3F44-A87A-7D7DD16CDDE3}" destId="{85784091-7B31-FE46-8E20-13AEEB7D2ED4}" srcOrd="0" destOrd="0" presId="urn:microsoft.com/office/officeart/2005/8/layout/hierarchy2"/>
    <dgm:cxn modelId="{E2A0EC7F-E488-854D-851F-0B4605D1EB00}" type="presParOf" srcId="{52C30312-7E18-484F-9354-78CED65B0BE0}" destId="{38CCD2C3-E6DA-894A-B070-689B59819DF2}" srcOrd="1" destOrd="0" presId="urn:microsoft.com/office/officeart/2005/8/layout/hierarchy2"/>
    <dgm:cxn modelId="{FE2AF1F9-B4E0-6C40-A87E-998A996C6140}" type="presParOf" srcId="{38CCD2C3-E6DA-894A-B070-689B59819DF2}" destId="{C94E24DA-6AEE-3646-BB7D-97AFB14AB81B}" srcOrd="0" destOrd="0" presId="urn:microsoft.com/office/officeart/2005/8/layout/hierarchy2"/>
    <dgm:cxn modelId="{B55A1B97-0E6D-EC48-A04B-080256B34C14}" type="presParOf" srcId="{38CCD2C3-E6DA-894A-B070-689B59819DF2}" destId="{11990FCE-F2C6-314B-B0A2-34563B5F51B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C521BC-20D5-4844-84F3-7895D79F77B5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C1D8B6-9882-7442-A801-B6152B2B9ACD}">
      <dgm:prSet phldrT="[Text]" custT="1"/>
      <dgm:spPr>
        <a:solidFill>
          <a:srgbClr val="007600"/>
        </a:solidFill>
        <a:ln>
          <a:noFill/>
        </a:ln>
      </dgm:spPr>
      <dgm:t>
        <a:bodyPr/>
        <a:lstStyle/>
        <a:p>
          <a:r>
            <a:rPr lang="en-US" sz="1800" dirty="0"/>
            <a:t>Participant 1</a:t>
          </a:r>
        </a:p>
      </dgm:t>
    </dgm:pt>
    <dgm:pt modelId="{A75ABF20-E2F6-0C46-A3F7-DC7EB10BB23C}" type="parTrans" cxnId="{EBC06093-0E2D-AE44-969A-191A6F4CDFD1}">
      <dgm:prSet/>
      <dgm:spPr/>
      <dgm:t>
        <a:bodyPr/>
        <a:lstStyle/>
        <a:p>
          <a:endParaRPr lang="en-US"/>
        </a:p>
      </dgm:t>
    </dgm:pt>
    <dgm:pt modelId="{72B955DB-DAB8-6940-98AD-DACA9AD808A0}" type="sibTrans" cxnId="{EBC06093-0E2D-AE44-969A-191A6F4CDFD1}">
      <dgm:prSet/>
      <dgm:spPr/>
      <dgm:t>
        <a:bodyPr/>
        <a:lstStyle/>
        <a:p>
          <a:endParaRPr lang="en-US"/>
        </a:p>
      </dgm:t>
    </dgm:pt>
    <dgm:pt modelId="{51FC48F1-B543-F54F-9AD5-824B406C0C44}">
      <dgm:prSet phldrT="[Text]" custT="1"/>
      <dgm:spPr>
        <a:solidFill>
          <a:srgbClr val="007600"/>
        </a:solidFill>
        <a:ln>
          <a:noFill/>
        </a:ln>
      </dgm:spPr>
      <dgm:t>
        <a:bodyPr/>
        <a:lstStyle/>
        <a:p>
          <a:r>
            <a:rPr lang="en-US" sz="1600" dirty="0"/>
            <a:t>Participant 2</a:t>
          </a:r>
        </a:p>
      </dgm:t>
    </dgm:pt>
    <dgm:pt modelId="{6D4FC6A1-770C-2244-936B-C6DAE69D3A29}" type="parTrans" cxnId="{19375D31-85BD-D343-96BE-01D5A66CD688}">
      <dgm:prSet/>
      <dgm:spPr/>
      <dgm:t>
        <a:bodyPr/>
        <a:lstStyle/>
        <a:p>
          <a:endParaRPr lang="en-US"/>
        </a:p>
      </dgm:t>
    </dgm:pt>
    <dgm:pt modelId="{6FEA3C5B-FD8C-254A-9559-112403CA2B7D}" type="sibTrans" cxnId="{19375D31-85BD-D343-96BE-01D5A66CD688}">
      <dgm:prSet/>
      <dgm:spPr/>
      <dgm:t>
        <a:bodyPr/>
        <a:lstStyle/>
        <a:p>
          <a:endParaRPr lang="en-US"/>
        </a:p>
      </dgm:t>
    </dgm:pt>
    <dgm:pt modelId="{90DD7101-D589-7E42-9BA8-13B6B229745A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Outcome aligned with RQ 1 and 2</a:t>
          </a:r>
        </a:p>
      </dgm:t>
    </dgm:pt>
    <dgm:pt modelId="{E5216DE1-7007-3749-9F17-C271459F761C}" type="parTrans" cxnId="{5E674683-680C-364A-8C0E-6C94713ADCD5}">
      <dgm:prSet/>
      <dgm:spPr/>
      <dgm:t>
        <a:bodyPr/>
        <a:lstStyle/>
        <a:p>
          <a:endParaRPr lang="en-US"/>
        </a:p>
      </dgm:t>
    </dgm:pt>
    <dgm:pt modelId="{F02B970C-7760-8A42-A5DB-1578627A19F2}" type="sibTrans" cxnId="{5E674683-680C-364A-8C0E-6C94713ADCD5}">
      <dgm:prSet/>
      <dgm:spPr/>
      <dgm:t>
        <a:bodyPr/>
        <a:lstStyle/>
        <a:p>
          <a:endParaRPr lang="en-US"/>
        </a:p>
      </dgm:t>
    </dgm:pt>
    <dgm:pt modelId="{41C13057-8ECF-F84E-934D-ABEF9710E939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u="none" dirty="0"/>
            <a:t>Outcome aligned with RQ 1 only</a:t>
          </a:r>
        </a:p>
      </dgm:t>
    </dgm:pt>
    <dgm:pt modelId="{578E2415-9A06-8A4A-AC96-A3102A89F9A1}" type="parTrans" cxnId="{19ECB48D-B08A-F74F-B26B-CF2839C4C72D}">
      <dgm:prSet/>
      <dgm:spPr/>
      <dgm:t>
        <a:bodyPr/>
        <a:lstStyle/>
        <a:p>
          <a:endParaRPr lang="en-US"/>
        </a:p>
      </dgm:t>
    </dgm:pt>
    <dgm:pt modelId="{0E052285-4DC2-034E-B815-6D9C8FB7C361}" type="sibTrans" cxnId="{19ECB48D-B08A-F74F-B26B-CF2839C4C72D}">
      <dgm:prSet/>
      <dgm:spPr/>
      <dgm:t>
        <a:bodyPr/>
        <a:lstStyle/>
        <a:p>
          <a:endParaRPr lang="en-US"/>
        </a:p>
      </dgm:t>
    </dgm:pt>
    <dgm:pt modelId="{713F23A1-9912-134F-B028-083D1E6496E3}">
      <dgm:prSet custT="1"/>
      <dgm:spPr>
        <a:solidFill>
          <a:srgbClr val="007600"/>
        </a:solidFill>
      </dgm:spPr>
      <dgm:t>
        <a:bodyPr/>
        <a:lstStyle/>
        <a:p>
          <a:r>
            <a:rPr lang="en-US" sz="1600" dirty="0"/>
            <a:t>Participant 3</a:t>
          </a:r>
        </a:p>
      </dgm:t>
    </dgm:pt>
    <dgm:pt modelId="{B3BBA548-8261-6248-BB73-86D090B0A6D9}" type="parTrans" cxnId="{738381FC-775B-DD48-8B20-0D120EF026F2}">
      <dgm:prSet/>
      <dgm:spPr/>
      <dgm:t>
        <a:bodyPr/>
        <a:lstStyle/>
        <a:p>
          <a:endParaRPr lang="en-US"/>
        </a:p>
      </dgm:t>
    </dgm:pt>
    <dgm:pt modelId="{7B01C2FF-7630-DE4C-BA34-2CA039841C1D}" type="sibTrans" cxnId="{738381FC-775B-DD48-8B20-0D120EF026F2}">
      <dgm:prSet/>
      <dgm:spPr/>
      <dgm:t>
        <a:bodyPr/>
        <a:lstStyle/>
        <a:p>
          <a:endParaRPr lang="en-US"/>
        </a:p>
      </dgm:t>
    </dgm:pt>
    <dgm:pt modelId="{93E07B83-348F-9F4F-B3A2-809C94ED0A72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Outcome aligned with RQ 2 only </a:t>
          </a:r>
        </a:p>
      </dgm:t>
    </dgm:pt>
    <dgm:pt modelId="{FEA11F69-80CF-864E-AEE9-AD00D126DF11}" type="parTrans" cxnId="{B3FDA136-50E0-3049-AEC4-78FE6D9DB037}">
      <dgm:prSet/>
      <dgm:spPr/>
      <dgm:t>
        <a:bodyPr/>
        <a:lstStyle/>
        <a:p>
          <a:endParaRPr lang="en-US"/>
        </a:p>
      </dgm:t>
    </dgm:pt>
    <dgm:pt modelId="{16D7644E-DB33-C645-8406-C8B2D0275010}" type="sibTrans" cxnId="{B3FDA136-50E0-3049-AEC4-78FE6D9DB037}">
      <dgm:prSet/>
      <dgm:spPr/>
      <dgm:t>
        <a:bodyPr/>
        <a:lstStyle/>
        <a:p>
          <a:endParaRPr lang="en-US"/>
        </a:p>
      </dgm:t>
    </dgm:pt>
    <dgm:pt modelId="{B31802C7-2C75-4A40-882B-56C05AAA8DE6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u="none" dirty="0"/>
            <a:t>Responded to collaborative goal development and status tracking measurement</a:t>
          </a:r>
        </a:p>
      </dgm:t>
    </dgm:pt>
    <dgm:pt modelId="{FFAB66EB-C65F-5E4D-B347-C7970D7B7533}" type="parTrans" cxnId="{C2E6B088-7072-514A-8CDF-2590665AACD9}">
      <dgm:prSet/>
      <dgm:spPr/>
      <dgm:t>
        <a:bodyPr/>
        <a:lstStyle/>
        <a:p>
          <a:endParaRPr lang="en-US"/>
        </a:p>
      </dgm:t>
    </dgm:pt>
    <dgm:pt modelId="{530594EB-8198-3149-8CD6-B3B0C0710BE9}" type="sibTrans" cxnId="{C2E6B088-7072-514A-8CDF-2590665AACD9}">
      <dgm:prSet/>
      <dgm:spPr/>
      <dgm:t>
        <a:bodyPr/>
        <a:lstStyle/>
        <a:p>
          <a:endParaRPr lang="en-US"/>
        </a:p>
      </dgm:t>
    </dgm:pt>
    <dgm:pt modelId="{6D09CF58-8618-9145-8B67-7B1EE4D2167F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u="none" dirty="0"/>
            <a:t>Trajectory of BRIEF-2/CLASS/PCSS responses suggest complex recovery</a:t>
          </a:r>
        </a:p>
      </dgm:t>
    </dgm:pt>
    <dgm:pt modelId="{8536F1FC-E7B7-B147-8B5F-0E730CA9B6C0}" type="parTrans" cxnId="{9B9B2C6F-2FC0-6B4E-98F5-3CFA2155BBD7}">
      <dgm:prSet/>
      <dgm:spPr/>
      <dgm:t>
        <a:bodyPr/>
        <a:lstStyle/>
        <a:p>
          <a:endParaRPr lang="en-US"/>
        </a:p>
      </dgm:t>
    </dgm:pt>
    <dgm:pt modelId="{4100166A-8A08-094D-ABC4-41E9EE5967B5}" type="sibTrans" cxnId="{9B9B2C6F-2FC0-6B4E-98F5-3CFA2155BBD7}">
      <dgm:prSet/>
      <dgm:spPr/>
      <dgm:t>
        <a:bodyPr/>
        <a:lstStyle/>
        <a:p>
          <a:endParaRPr lang="en-US"/>
        </a:p>
      </dgm:t>
    </dgm:pt>
    <dgm:pt modelId="{D00F2EF5-7A8C-A54B-AE9E-4F4FB4CC9740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Responsive to all components of intervention </a:t>
          </a:r>
        </a:p>
      </dgm:t>
    </dgm:pt>
    <dgm:pt modelId="{26090CE3-078A-DF49-901D-22906CD53601}" type="parTrans" cxnId="{1E2AB954-24DF-6440-944C-09F320B85C5B}">
      <dgm:prSet/>
      <dgm:spPr/>
      <dgm:t>
        <a:bodyPr/>
        <a:lstStyle/>
        <a:p>
          <a:endParaRPr lang="en-US"/>
        </a:p>
      </dgm:t>
    </dgm:pt>
    <dgm:pt modelId="{EE903AF6-9F4F-1243-993C-BECF28E22A93}" type="sibTrans" cxnId="{1E2AB954-24DF-6440-944C-09F320B85C5B}">
      <dgm:prSet/>
      <dgm:spPr/>
      <dgm:t>
        <a:bodyPr/>
        <a:lstStyle/>
        <a:p>
          <a:endParaRPr lang="en-US"/>
        </a:p>
      </dgm:t>
    </dgm:pt>
    <dgm:pt modelId="{A7BEC706-F3F6-3E41-B7CE-40BE2CDBCC87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Demonstrated ability to generalize strategy use to other courses </a:t>
          </a:r>
        </a:p>
      </dgm:t>
    </dgm:pt>
    <dgm:pt modelId="{F68436C4-6191-7B48-9479-3AA68BDD01B2}" type="parTrans" cxnId="{FB5F703C-0323-E548-A143-36ACECF9D7AB}">
      <dgm:prSet/>
      <dgm:spPr/>
      <dgm:t>
        <a:bodyPr/>
        <a:lstStyle/>
        <a:p>
          <a:endParaRPr lang="en-US"/>
        </a:p>
      </dgm:t>
    </dgm:pt>
    <dgm:pt modelId="{2667EE40-77A6-F848-9AFB-D16CCDEA6388}" type="sibTrans" cxnId="{FB5F703C-0323-E548-A143-36ACECF9D7AB}">
      <dgm:prSet/>
      <dgm:spPr/>
      <dgm:t>
        <a:bodyPr/>
        <a:lstStyle/>
        <a:p>
          <a:endParaRPr lang="en-US"/>
        </a:p>
      </dgm:t>
    </dgm:pt>
    <dgm:pt modelId="{E562AC93-AD6D-FA4B-B41E-25CF528F2F74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Implementation of personalized strategy did not facilitate functional change  </a:t>
          </a:r>
        </a:p>
      </dgm:t>
    </dgm:pt>
    <dgm:pt modelId="{48315876-0FAA-A24C-9490-21A71E2D9247}" type="parTrans" cxnId="{282697AA-2A61-2347-B159-1F2C332FB7EC}">
      <dgm:prSet/>
      <dgm:spPr/>
      <dgm:t>
        <a:bodyPr/>
        <a:lstStyle/>
        <a:p>
          <a:endParaRPr lang="en-US"/>
        </a:p>
      </dgm:t>
    </dgm:pt>
    <dgm:pt modelId="{59195E45-A44D-BA4B-B151-9765078E7D20}" type="sibTrans" cxnId="{282697AA-2A61-2347-B159-1F2C332FB7EC}">
      <dgm:prSet/>
      <dgm:spPr/>
      <dgm:t>
        <a:bodyPr/>
        <a:lstStyle/>
        <a:p>
          <a:endParaRPr lang="en-US"/>
        </a:p>
      </dgm:t>
    </dgm:pt>
    <dgm:pt modelId="{3221C54B-6C09-7141-A3DF-93B87BD75E26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Apparent accountability of status tracking measurement</a:t>
          </a:r>
        </a:p>
      </dgm:t>
    </dgm:pt>
    <dgm:pt modelId="{DA367996-F2BD-AB4B-A3EC-6E80022E4BFF}" type="parTrans" cxnId="{DD6410F2-925E-B347-8C95-037A33BB9ABA}">
      <dgm:prSet/>
      <dgm:spPr/>
      <dgm:t>
        <a:bodyPr/>
        <a:lstStyle/>
        <a:p>
          <a:endParaRPr lang="en-US"/>
        </a:p>
      </dgm:t>
    </dgm:pt>
    <dgm:pt modelId="{C8CC6F3D-1B4B-E244-8EAB-325651780808}" type="sibTrans" cxnId="{DD6410F2-925E-B347-8C95-037A33BB9ABA}">
      <dgm:prSet/>
      <dgm:spPr/>
      <dgm:t>
        <a:bodyPr/>
        <a:lstStyle/>
        <a:p>
          <a:endParaRPr lang="en-US"/>
        </a:p>
      </dgm:t>
    </dgm:pt>
    <dgm:pt modelId="{0C3E8EA2-F3D8-0C48-8445-6E3BF2EFE47E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Influence of her age </a:t>
          </a:r>
        </a:p>
      </dgm:t>
    </dgm:pt>
    <dgm:pt modelId="{11491F30-C0B0-9840-B133-D0DD3A644299}" type="parTrans" cxnId="{807C8E5F-7AE8-604E-895A-6B7ABCCE1BCD}">
      <dgm:prSet/>
      <dgm:spPr/>
      <dgm:t>
        <a:bodyPr/>
        <a:lstStyle/>
        <a:p>
          <a:endParaRPr lang="en-US"/>
        </a:p>
      </dgm:t>
    </dgm:pt>
    <dgm:pt modelId="{EF6173BF-732E-6C4F-A06E-AE67F2BB1C0B}" type="sibTrans" cxnId="{807C8E5F-7AE8-604E-895A-6B7ABCCE1BCD}">
      <dgm:prSet/>
      <dgm:spPr/>
      <dgm:t>
        <a:bodyPr/>
        <a:lstStyle/>
        <a:p>
          <a:endParaRPr lang="en-US"/>
        </a:p>
      </dgm:t>
    </dgm:pt>
    <dgm:pt modelId="{47807E74-59D7-F04E-A93F-901700E420E5}" type="pres">
      <dgm:prSet presAssocID="{AEC521BC-20D5-4844-84F3-7895D79F77B5}" presName="Name0" presStyleCnt="0">
        <dgm:presLayoutVars>
          <dgm:dir/>
          <dgm:animLvl val="lvl"/>
          <dgm:resizeHandles val="exact"/>
        </dgm:presLayoutVars>
      </dgm:prSet>
      <dgm:spPr/>
    </dgm:pt>
    <dgm:pt modelId="{0F326933-0D6A-AB4D-900A-6CD744331D2A}" type="pres">
      <dgm:prSet presAssocID="{0AC1D8B6-9882-7442-A801-B6152B2B9ACD}" presName="composite" presStyleCnt="0"/>
      <dgm:spPr/>
    </dgm:pt>
    <dgm:pt modelId="{0801B45A-3C9C-6849-9E00-D0BC8B9CA8E9}" type="pres">
      <dgm:prSet presAssocID="{0AC1D8B6-9882-7442-A801-B6152B2B9AC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43D7760-4C5B-0245-8F57-9DDE5B40F87E}" type="pres">
      <dgm:prSet presAssocID="{0AC1D8B6-9882-7442-A801-B6152B2B9ACD}" presName="desTx" presStyleLbl="alignAccFollowNode1" presStyleIdx="0" presStyleCnt="3">
        <dgm:presLayoutVars>
          <dgm:bulletEnabled val="1"/>
        </dgm:presLayoutVars>
      </dgm:prSet>
      <dgm:spPr/>
    </dgm:pt>
    <dgm:pt modelId="{2F52C094-FCE1-D945-B13E-7B747FE844FF}" type="pres">
      <dgm:prSet presAssocID="{72B955DB-DAB8-6940-98AD-DACA9AD808A0}" presName="space" presStyleCnt="0"/>
      <dgm:spPr/>
    </dgm:pt>
    <dgm:pt modelId="{9D666407-CFF3-1843-B79E-1FD599557CF1}" type="pres">
      <dgm:prSet presAssocID="{51FC48F1-B543-F54F-9AD5-824B406C0C44}" presName="composite" presStyleCnt="0"/>
      <dgm:spPr/>
    </dgm:pt>
    <dgm:pt modelId="{61BD0E76-6042-EC4A-B42E-062F9C47ED3D}" type="pres">
      <dgm:prSet presAssocID="{51FC48F1-B543-F54F-9AD5-824B406C0C4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8AEC422-E191-8347-82C6-CC826EA854CD}" type="pres">
      <dgm:prSet presAssocID="{51FC48F1-B543-F54F-9AD5-824B406C0C44}" presName="desTx" presStyleLbl="alignAccFollowNode1" presStyleIdx="1" presStyleCnt="3">
        <dgm:presLayoutVars>
          <dgm:bulletEnabled val="1"/>
        </dgm:presLayoutVars>
      </dgm:prSet>
      <dgm:spPr/>
    </dgm:pt>
    <dgm:pt modelId="{98C26856-8341-E34F-AABB-E22AB5EBE062}" type="pres">
      <dgm:prSet presAssocID="{6FEA3C5B-FD8C-254A-9559-112403CA2B7D}" presName="space" presStyleCnt="0"/>
      <dgm:spPr/>
    </dgm:pt>
    <dgm:pt modelId="{8E70A29E-03F3-2448-8C0F-A3E9772EE6FE}" type="pres">
      <dgm:prSet presAssocID="{713F23A1-9912-134F-B028-083D1E6496E3}" presName="composite" presStyleCnt="0"/>
      <dgm:spPr/>
    </dgm:pt>
    <dgm:pt modelId="{0BC7C198-3455-134D-ACDD-E4F51DC0B344}" type="pres">
      <dgm:prSet presAssocID="{713F23A1-9912-134F-B028-083D1E6496E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8F369C4-3F07-FA4B-8453-01A7469C2445}" type="pres">
      <dgm:prSet presAssocID="{713F23A1-9912-134F-B028-083D1E6496E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19375D31-85BD-D343-96BE-01D5A66CD688}" srcId="{AEC521BC-20D5-4844-84F3-7895D79F77B5}" destId="{51FC48F1-B543-F54F-9AD5-824B406C0C44}" srcOrd="1" destOrd="0" parTransId="{6D4FC6A1-770C-2244-936B-C6DAE69D3A29}" sibTransId="{6FEA3C5B-FD8C-254A-9559-112403CA2B7D}"/>
    <dgm:cxn modelId="{B6D81232-13DA-774B-A246-244535AE85D4}" type="presOf" srcId="{E562AC93-AD6D-FA4B-B41E-25CF528F2F74}" destId="{68F369C4-3F07-FA4B-8453-01A7469C2445}" srcOrd="0" destOrd="1" presId="urn:microsoft.com/office/officeart/2005/8/layout/hList1"/>
    <dgm:cxn modelId="{75156034-6D73-C54F-8D98-3D419CFDAB0B}" type="presOf" srcId="{A7BEC706-F3F6-3E41-B7CE-40BE2CDBCC87}" destId="{D8AEC422-E191-8347-82C6-CC826EA854CD}" srcOrd="0" destOrd="2" presId="urn:microsoft.com/office/officeart/2005/8/layout/hList1"/>
    <dgm:cxn modelId="{B3FDA136-50E0-3049-AEC4-78FE6D9DB037}" srcId="{713F23A1-9912-134F-B028-083D1E6496E3}" destId="{93E07B83-348F-9F4F-B3A2-809C94ED0A72}" srcOrd="0" destOrd="0" parTransId="{FEA11F69-80CF-864E-AEE9-AD00D126DF11}" sibTransId="{16D7644E-DB33-C645-8406-C8B2D0275010}"/>
    <dgm:cxn modelId="{FB5F703C-0323-E548-A143-36ACECF9D7AB}" srcId="{51FC48F1-B543-F54F-9AD5-824B406C0C44}" destId="{A7BEC706-F3F6-3E41-B7CE-40BE2CDBCC87}" srcOrd="2" destOrd="0" parTransId="{F68436C4-6191-7B48-9479-3AA68BDD01B2}" sibTransId="{2667EE40-77A6-F848-9AFB-D16CCDEA6388}"/>
    <dgm:cxn modelId="{BA24784B-6E48-424A-A41C-71F087200185}" type="presOf" srcId="{0AC1D8B6-9882-7442-A801-B6152B2B9ACD}" destId="{0801B45A-3C9C-6849-9E00-D0BC8B9CA8E9}" srcOrd="0" destOrd="0" presId="urn:microsoft.com/office/officeart/2005/8/layout/hList1"/>
    <dgm:cxn modelId="{1E2AB954-24DF-6440-944C-09F320B85C5B}" srcId="{51FC48F1-B543-F54F-9AD5-824B406C0C44}" destId="{D00F2EF5-7A8C-A54B-AE9E-4F4FB4CC9740}" srcOrd="1" destOrd="0" parTransId="{26090CE3-078A-DF49-901D-22906CD53601}" sibTransId="{EE903AF6-9F4F-1243-993C-BECF28E22A93}"/>
    <dgm:cxn modelId="{AC7ACA58-6A96-5C44-AD6A-D1CA31C7F5B0}" type="presOf" srcId="{3221C54B-6C09-7141-A3DF-93B87BD75E26}" destId="{68F369C4-3F07-FA4B-8453-01A7469C2445}" srcOrd="0" destOrd="2" presId="urn:microsoft.com/office/officeart/2005/8/layout/hList1"/>
    <dgm:cxn modelId="{807C8E5F-7AE8-604E-895A-6B7ABCCE1BCD}" srcId="{713F23A1-9912-134F-B028-083D1E6496E3}" destId="{0C3E8EA2-F3D8-0C48-8445-6E3BF2EFE47E}" srcOrd="3" destOrd="0" parTransId="{11491F30-C0B0-9840-B133-D0DD3A644299}" sibTransId="{EF6173BF-732E-6C4F-A06E-AE67F2BB1C0B}"/>
    <dgm:cxn modelId="{9B9B2C6F-2FC0-6B4E-98F5-3CFA2155BBD7}" srcId="{0AC1D8B6-9882-7442-A801-B6152B2B9ACD}" destId="{6D09CF58-8618-9145-8B67-7B1EE4D2167F}" srcOrd="2" destOrd="0" parTransId="{8536F1FC-E7B7-B147-8B5F-0E730CA9B6C0}" sibTransId="{4100166A-8A08-094D-ABC4-41E9EE5967B5}"/>
    <dgm:cxn modelId="{9CEE6A71-078B-1F44-A50C-66EF85560ADF}" type="presOf" srcId="{51FC48F1-B543-F54F-9AD5-824B406C0C44}" destId="{61BD0E76-6042-EC4A-B42E-062F9C47ED3D}" srcOrd="0" destOrd="0" presId="urn:microsoft.com/office/officeart/2005/8/layout/hList1"/>
    <dgm:cxn modelId="{FE138575-4FAB-C442-B0D3-E71D63002669}" type="presOf" srcId="{41C13057-8ECF-F84E-934D-ABEF9710E939}" destId="{843D7760-4C5B-0245-8F57-9DDE5B40F87E}" srcOrd="0" destOrd="0" presId="urn:microsoft.com/office/officeart/2005/8/layout/hList1"/>
    <dgm:cxn modelId="{3F45F27E-369D-F54A-A035-DD0A5B45E72A}" type="presOf" srcId="{93E07B83-348F-9F4F-B3A2-809C94ED0A72}" destId="{68F369C4-3F07-FA4B-8453-01A7469C2445}" srcOrd="0" destOrd="0" presId="urn:microsoft.com/office/officeart/2005/8/layout/hList1"/>
    <dgm:cxn modelId="{5E674683-680C-364A-8C0E-6C94713ADCD5}" srcId="{51FC48F1-B543-F54F-9AD5-824B406C0C44}" destId="{90DD7101-D589-7E42-9BA8-13B6B229745A}" srcOrd="0" destOrd="0" parTransId="{E5216DE1-7007-3749-9F17-C271459F761C}" sibTransId="{F02B970C-7760-8A42-A5DB-1578627A19F2}"/>
    <dgm:cxn modelId="{CF3F8883-C304-8944-85C5-1A55070750AF}" type="presOf" srcId="{B31802C7-2C75-4A40-882B-56C05AAA8DE6}" destId="{843D7760-4C5B-0245-8F57-9DDE5B40F87E}" srcOrd="0" destOrd="1" presId="urn:microsoft.com/office/officeart/2005/8/layout/hList1"/>
    <dgm:cxn modelId="{64D15785-3117-8748-AC86-08DB661A8D6A}" type="presOf" srcId="{6D09CF58-8618-9145-8B67-7B1EE4D2167F}" destId="{843D7760-4C5B-0245-8F57-9DDE5B40F87E}" srcOrd="0" destOrd="2" presId="urn:microsoft.com/office/officeart/2005/8/layout/hList1"/>
    <dgm:cxn modelId="{18EA3C86-FDF5-A340-A6C0-466C6EAB6360}" type="presOf" srcId="{0C3E8EA2-F3D8-0C48-8445-6E3BF2EFE47E}" destId="{68F369C4-3F07-FA4B-8453-01A7469C2445}" srcOrd="0" destOrd="3" presId="urn:microsoft.com/office/officeart/2005/8/layout/hList1"/>
    <dgm:cxn modelId="{C2E6B088-7072-514A-8CDF-2590665AACD9}" srcId="{0AC1D8B6-9882-7442-A801-B6152B2B9ACD}" destId="{B31802C7-2C75-4A40-882B-56C05AAA8DE6}" srcOrd="1" destOrd="0" parTransId="{FFAB66EB-C65F-5E4D-B347-C7970D7B7533}" sibTransId="{530594EB-8198-3149-8CD6-B3B0C0710BE9}"/>
    <dgm:cxn modelId="{19ECB48D-B08A-F74F-B26B-CF2839C4C72D}" srcId="{0AC1D8B6-9882-7442-A801-B6152B2B9ACD}" destId="{41C13057-8ECF-F84E-934D-ABEF9710E939}" srcOrd="0" destOrd="0" parTransId="{578E2415-9A06-8A4A-AC96-A3102A89F9A1}" sibTransId="{0E052285-4DC2-034E-B815-6D9C8FB7C361}"/>
    <dgm:cxn modelId="{EBC06093-0E2D-AE44-969A-191A6F4CDFD1}" srcId="{AEC521BC-20D5-4844-84F3-7895D79F77B5}" destId="{0AC1D8B6-9882-7442-A801-B6152B2B9ACD}" srcOrd="0" destOrd="0" parTransId="{A75ABF20-E2F6-0C46-A3F7-DC7EB10BB23C}" sibTransId="{72B955DB-DAB8-6940-98AD-DACA9AD808A0}"/>
    <dgm:cxn modelId="{EC5BB893-E9C2-F34D-ADE1-68A994476AED}" type="presOf" srcId="{90DD7101-D589-7E42-9BA8-13B6B229745A}" destId="{D8AEC422-E191-8347-82C6-CC826EA854CD}" srcOrd="0" destOrd="0" presId="urn:microsoft.com/office/officeart/2005/8/layout/hList1"/>
    <dgm:cxn modelId="{282697AA-2A61-2347-B159-1F2C332FB7EC}" srcId="{713F23A1-9912-134F-B028-083D1E6496E3}" destId="{E562AC93-AD6D-FA4B-B41E-25CF528F2F74}" srcOrd="1" destOrd="0" parTransId="{48315876-0FAA-A24C-9490-21A71E2D9247}" sibTransId="{59195E45-A44D-BA4B-B151-9765078E7D20}"/>
    <dgm:cxn modelId="{C54A97AB-B529-F64B-9491-94B39EE2BD29}" type="presOf" srcId="{AEC521BC-20D5-4844-84F3-7895D79F77B5}" destId="{47807E74-59D7-F04E-A93F-901700E420E5}" srcOrd="0" destOrd="0" presId="urn:microsoft.com/office/officeart/2005/8/layout/hList1"/>
    <dgm:cxn modelId="{F3CE37C5-F10E-A846-9E55-D5EEA44C7043}" type="presOf" srcId="{D00F2EF5-7A8C-A54B-AE9E-4F4FB4CC9740}" destId="{D8AEC422-E191-8347-82C6-CC826EA854CD}" srcOrd="0" destOrd="1" presId="urn:microsoft.com/office/officeart/2005/8/layout/hList1"/>
    <dgm:cxn modelId="{F78CAFD5-E324-3547-9C2B-7DDE0EB23A18}" type="presOf" srcId="{713F23A1-9912-134F-B028-083D1E6496E3}" destId="{0BC7C198-3455-134D-ACDD-E4F51DC0B344}" srcOrd="0" destOrd="0" presId="urn:microsoft.com/office/officeart/2005/8/layout/hList1"/>
    <dgm:cxn modelId="{DD6410F2-925E-B347-8C95-037A33BB9ABA}" srcId="{713F23A1-9912-134F-B028-083D1E6496E3}" destId="{3221C54B-6C09-7141-A3DF-93B87BD75E26}" srcOrd="2" destOrd="0" parTransId="{DA367996-F2BD-AB4B-A3EC-6E80022E4BFF}" sibTransId="{C8CC6F3D-1B4B-E244-8EAB-325651780808}"/>
    <dgm:cxn modelId="{738381FC-775B-DD48-8B20-0D120EF026F2}" srcId="{AEC521BC-20D5-4844-84F3-7895D79F77B5}" destId="{713F23A1-9912-134F-B028-083D1E6496E3}" srcOrd="2" destOrd="0" parTransId="{B3BBA548-8261-6248-BB73-86D090B0A6D9}" sibTransId="{7B01C2FF-7630-DE4C-BA34-2CA039841C1D}"/>
    <dgm:cxn modelId="{3412FA50-AD68-AC4C-ACF3-6426434FC19B}" type="presParOf" srcId="{47807E74-59D7-F04E-A93F-901700E420E5}" destId="{0F326933-0D6A-AB4D-900A-6CD744331D2A}" srcOrd="0" destOrd="0" presId="urn:microsoft.com/office/officeart/2005/8/layout/hList1"/>
    <dgm:cxn modelId="{F959B623-B784-6C43-9448-3FA266949DE4}" type="presParOf" srcId="{0F326933-0D6A-AB4D-900A-6CD744331D2A}" destId="{0801B45A-3C9C-6849-9E00-D0BC8B9CA8E9}" srcOrd="0" destOrd="0" presId="urn:microsoft.com/office/officeart/2005/8/layout/hList1"/>
    <dgm:cxn modelId="{07CEF898-C9F1-2E40-87FE-C3E4993AF268}" type="presParOf" srcId="{0F326933-0D6A-AB4D-900A-6CD744331D2A}" destId="{843D7760-4C5B-0245-8F57-9DDE5B40F87E}" srcOrd="1" destOrd="0" presId="urn:microsoft.com/office/officeart/2005/8/layout/hList1"/>
    <dgm:cxn modelId="{0F67101F-DE4E-844E-A2F0-D126247BEE8D}" type="presParOf" srcId="{47807E74-59D7-F04E-A93F-901700E420E5}" destId="{2F52C094-FCE1-D945-B13E-7B747FE844FF}" srcOrd="1" destOrd="0" presId="urn:microsoft.com/office/officeart/2005/8/layout/hList1"/>
    <dgm:cxn modelId="{8574E961-363B-7C47-8FA7-06FAEE3EDF5E}" type="presParOf" srcId="{47807E74-59D7-F04E-A93F-901700E420E5}" destId="{9D666407-CFF3-1843-B79E-1FD599557CF1}" srcOrd="2" destOrd="0" presId="urn:microsoft.com/office/officeart/2005/8/layout/hList1"/>
    <dgm:cxn modelId="{1ED62AF2-E170-CE48-913D-92FEB92018F5}" type="presParOf" srcId="{9D666407-CFF3-1843-B79E-1FD599557CF1}" destId="{61BD0E76-6042-EC4A-B42E-062F9C47ED3D}" srcOrd="0" destOrd="0" presId="urn:microsoft.com/office/officeart/2005/8/layout/hList1"/>
    <dgm:cxn modelId="{8D3B3B84-80ED-A84B-9227-FBB56531C7A7}" type="presParOf" srcId="{9D666407-CFF3-1843-B79E-1FD599557CF1}" destId="{D8AEC422-E191-8347-82C6-CC826EA854CD}" srcOrd="1" destOrd="0" presId="urn:microsoft.com/office/officeart/2005/8/layout/hList1"/>
    <dgm:cxn modelId="{D8C35015-ADF1-8947-89C8-D926D19F5BBC}" type="presParOf" srcId="{47807E74-59D7-F04E-A93F-901700E420E5}" destId="{98C26856-8341-E34F-AABB-E22AB5EBE062}" srcOrd="3" destOrd="0" presId="urn:microsoft.com/office/officeart/2005/8/layout/hList1"/>
    <dgm:cxn modelId="{E2F629FA-9A2B-1540-936F-C11285918524}" type="presParOf" srcId="{47807E74-59D7-F04E-A93F-901700E420E5}" destId="{8E70A29E-03F3-2448-8C0F-A3E9772EE6FE}" srcOrd="4" destOrd="0" presId="urn:microsoft.com/office/officeart/2005/8/layout/hList1"/>
    <dgm:cxn modelId="{C979A3B8-D06F-5C4B-8100-23737E3EDDE8}" type="presParOf" srcId="{8E70A29E-03F3-2448-8C0F-A3E9772EE6FE}" destId="{0BC7C198-3455-134D-ACDD-E4F51DC0B344}" srcOrd="0" destOrd="0" presId="urn:microsoft.com/office/officeart/2005/8/layout/hList1"/>
    <dgm:cxn modelId="{11E40B66-735C-0046-A109-4B6AA292027F}" type="presParOf" srcId="{8E70A29E-03F3-2448-8C0F-A3E9772EE6FE}" destId="{68F369C4-3F07-FA4B-8453-01A7469C244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C521BC-20D5-4844-84F3-7895D79F77B5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C1D8B6-9882-7442-A801-B6152B2B9ACD}">
      <dgm:prSet phldrT="[Text]" custT="1"/>
      <dgm:spPr>
        <a:solidFill>
          <a:srgbClr val="007600"/>
        </a:solidFill>
        <a:ln>
          <a:noFill/>
        </a:ln>
      </dgm:spPr>
      <dgm:t>
        <a:bodyPr/>
        <a:lstStyle/>
        <a:p>
          <a:r>
            <a:rPr lang="en-US" sz="1800" dirty="0"/>
            <a:t>Repeated Measurements </a:t>
          </a:r>
        </a:p>
      </dgm:t>
    </dgm:pt>
    <dgm:pt modelId="{A75ABF20-E2F6-0C46-A3F7-DC7EB10BB23C}" type="parTrans" cxnId="{EBC06093-0E2D-AE44-969A-191A6F4CDFD1}">
      <dgm:prSet/>
      <dgm:spPr/>
      <dgm:t>
        <a:bodyPr/>
        <a:lstStyle/>
        <a:p>
          <a:endParaRPr lang="en-US"/>
        </a:p>
      </dgm:t>
    </dgm:pt>
    <dgm:pt modelId="{72B955DB-DAB8-6940-98AD-DACA9AD808A0}" type="sibTrans" cxnId="{EBC06093-0E2D-AE44-969A-191A6F4CDFD1}">
      <dgm:prSet/>
      <dgm:spPr/>
      <dgm:t>
        <a:bodyPr/>
        <a:lstStyle/>
        <a:p>
          <a:endParaRPr lang="en-US"/>
        </a:p>
      </dgm:t>
    </dgm:pt>
    <dgm:pt modelId="{51FC48F1-B543-F54F-9AD5-824B406C0C44}">
      <dgm:prSet phldrT="[Text]" custT="1"/>
      <dgm:spPr>
        <a:solidFill>
          <a:srgbClr val="007600"/>
        </a:solidFill>
        <a:ln>
          <a:noFill/>
        </a:ln>
      </dgm:spPr>
      <dgm:t>
        <a:bodyPr/>
        <a:lstStyle/>
        <a:p>
          <a:r>
            <a:rPr lang="en-US" sz="1600" dirty="0"/>
            <a:t>Pre/Post Outcome Measurements </a:t>
          </a:r>
        </a:p>
      </dgm:t>
    </dgm:pt>
    <dgm:pt modelId="{6D4FC6A1-770C-2244-936B-C6DAE69D3A29}" type="parTrans" cxnId="{19375D31-85BD-D343-96BE-01D5A66CD688}">
      <dgm:prSet/>
      <dgm:spPr/>
      <dgm:t>
        <a:bodyPr/>
        <a:lstStyle/>
        <a:p>
          <a:endParaRPr lang="en-US"/>
        </a:p>
      </dgm:t>
    </dgm:pt>
    <dgm:pt modelId="{6FEA3C5B-FD8C-254A-9559-112403CA2B7D}" type="sibTrans" cxnId="{19375D31-85BD-D343-96BE-01D5A66CD688}">
      <dgm:prSet/>
      <dgm:spPr/>
      <dgm:t>
        <a:bodyPr/>
        <a:lstStyle/>
        <a:p>
          <a:endParaRPr lang="en-US"/>
        </a:p>
      </dgm:t>
    </dgm:pt>
    <dgm:pt modelId="{90DD7101-D589-7E42-9BA8-13B6B229745A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First administrations of BRIEF-2/CLASS critical to identifying need and establishing goals</a:t>
          </a:r>
        </a:p>
      </dgm:t>
    </dgm:pt>
    <dgm:pt modelId="{E5216DE1-7007-3749-9F17-C271459F761C}" type="parTrans" cxnId="{5E674683-680C-364A-8C0E-6C94713ADCD5}">
      <dgm:prSet/>
      <dgm:spPr/>
      <dgm:t>
        <a:bodyPr/>
        <a:lstStyle/>
        <a:p>
          <a:endParaRPr lang="en-US"/>
        </a:p>
      </dgm:t>
    </dgm:pt>
    <dgm:pt modelId="{F02B970C-7760-8A42-A5DB-1578627A19F2}" type="sibTrans" cxnId="{5E674683-680C-364A-8C0E-6C94713ADCD5}">
      <dgm:prSet/>
      <dgm:spPr/>
      <dgm:t>
        <a:bodyPr/>
        <a:lstStyle/>
        <a:p>
          <a:endParaRPr lang="en-US"/>
        </a:p>
      </dgm:t>
    </dgm:pt>
    <dgm:pt modelId="{41C13057-8ECF-F84E-934D-ABEF9710E939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u="none" dirty="0"/>
            <a:t>Facilitated client-participant discussion and reflection on participant performance </a:t>
          </a:r>
        </a:p>
      </dgm:t>
    </dgm:pt>
    <dgm:pt modelId="{578E2415-9A06-8A4A-AC96-A3102A89F9A1}" type="parTrans" cxnId="{19ECB48D-B08A-F74F-B26B-CF2839C4C72D}">
      <dgm:prSet/>
      <dgm:spPr/>
      <dgm:t>
        <a:bodyPr/>
        <a:lstStyle/>
        <a:p>
          <a:endParaRPr lang="en-US"/>
        </a:p>
      </dgm:t>
    </dgm:pt>
    <dgm:pt modelId="{0E052285-4DC2-034E-B815-6D9C8FB7C361}" type="sibTrans" cxnId="{19ECB48D-B08A-F74F-B26B-CF2839C4C72D}">
      <dgm:prSet/>
      <dgm:spPr/>
      <dgm:t>
        <a:bodyPr/>
        <a:lstStyle/>
        <a:p>
          <a:endParaRPr lang="en-US"/>
        </a:p>
      </dgm:t>
    </dgm:pt>
    <dgm:pt modelId="{1A746C3A-C3CF-C34B-ACD8-DD7C80984A54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u="none" dirty="0"/>
            <a:t>Most useful for Participants 1 and 2</a:t>
          </a:r>
        </a:p>
      </dgm:t>
    </dgm:pt>
    <dgm:pt modelId="{CC6899C8-E73E-194B-86C2-024B7D911136}" type="parTrans" cxnId="{6DA3F283-376B-5E4B-B9D7-975DCC788FF9}">
      <dgm:prSet/>
      <dgm:spPr/>
    </dgm:pt>
    <dgm:pt modelId="{90E82FD0-0E37-C346-A0BB-1BC15BCD1589}" type="sibTrans" cxnId="{6DA3F283-376B-5E4B-B9D7-975DCC788FF9}">
      <dgm:prSet/>
      <dgm:spPr/>
    </dgm:pt>
    <dgm:pt modelId="{0A1397FB-5C24-244F-9413-89964E051453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u="none" dirty="0"/>
            <a:t>Support the use of dynamic approach to treat PCS</a:t>
          </a:r>
        </a:p>
      </dgm:t>
    </dgm:pt>
    <dgm:pt modelId="{F066AF34-9538-FD47-8FB0-B03739FBD7A0}" type="parTrans" cxnId="{F7D8BA18-5965-9046-92F2-F32A29D30BF8}">
      <dgm:prSet/>
      <dgm:spPr/>
    </dgm:pt>
    <dgm:pt modelId="{92B14E40-5142-9D4D-9FD1-DD855ACD7667}" type="sibTrans" cxnId="{F7D8BA18-5965-9046-92F2-F32A29D30BF8}">
      <dgm:prSet/>
      <dgm:spPr/>
    </dgm:pt>
    <dgm:pt modelId="{2337469F-60BD-A54C-93DF-F8FE91A26B5C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Response pattens to BRIEF-2/CLASS/PCSS moved in tandem</a:t>
          </a:r>
        </a:p>
      </dgm:t>
    </dgm:pt>
    <dgm:pt modelId="{1370FDC4-2815-6E45-BBC4-2A22163705BC}" type="parTrans" cxnId="{4CECB5DF-EDE7-0A4D-9D61-40F070C58AD3}">
      <dgm:prSet/>
      <dgm:spPr/>
    </dgm:pt>
    <dgm:pt modelId="{E05E42BF-7259-1040-B722-AE6809DD2ABF}" type="sibTrans" cxnId="{4CECB5DF-EDE7-0A4D-9D61-40F070C58AD3}">
      <dgm:prSet/>
      <dgm:spPr/>
    </dgm:pt>
    <dgm:pt modelId="{A0379CD4-D8D2-A747-A591-180A9C6891B5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Three administrations was tedious for participants </a:t>
          </a:r>
        </a:p>
      </dgm:t>
    </dgm:pt>
    <dgm:pt modelId="{7B7106AB-D7CB-3148-9360-3055C4FB21D3}" type="parTrans" cxnId="{92B320D6-1022-6949-8512-5F4CE5AB4DF8}">
      <dgm:prSet/>
      <dgm:spPr/>
    </dgm:pt>
    <dgm:pt modelId="{E048BA62-4ACD-284B-BC6D-4405CBF65FC5}" type="sibTrans" cxnId="{92B320D6-1022-6949-8512-5F4CE5AB4DF8}">
      <dgm:prSet/>
      <dgm:spPr/>
    </dgm:pt>
    <dgm:pt modelId="{B94B66E5-59A0-5F47-9651-6B0861042B89}">
      <dgm:prSet phldrT="[Text]"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Participant 1 and 2 self/parent response discrepancies </a:t>
          </a:r>
        </a:p>
      </dgm:t>
    </dgm:pt>
    <dgm:pt modelId="{A626B732-887D-094A-8134-8FDAE44F2A90}" type="parTrans" cxnId="{70AFC92D-83C1-174D-A858-AAAB1E53B15A}">
      <dgm:prSet/>
      <dgm:spPr/>
    </dgm:pt>
    <dgm:pt modelId="{13E95E3A-0E83-344B-AEFD-D0F16B1C9871}" type="sibTrans" cxnId="{70AFC92D-83C1-174D-A858-AAAB1E53B15A}">
      <dgm:prSet/>
      <dgm:spPr/>
    </dgm:pt>
    <dgm:pt modelId="{47807E74-59D7-F04E-A93F-901700E420E5}" type="pres">
      <dgm:prSet presAssocID="{AEC521BC-20D5-4844-84F3-7895D79F77B5}" presName="Name0" presStyleCnt="0">
        <dgm:presLayoutVars>
          <dgm:dir/>
          <dgm:animLvl val="lvl"/>
          <dgm:resizeHandles val="exact"/>
        </dgm:presLayoutVars>
      </dgm:prSet>
      <dgm:spPr/>
    </dgm:pt>
    <dgm:pt modelId="{0F326933-0D6A-AB4D-900A-6CD744331D2A}" type="pres">
      <dgm:prSet presAssocID="{0AC1D8B6-9882-7442-A801-B6152B2B9ACD}" presName="composite" presStyleCnt="0"/>
      <dgm:spPr/>
    </dgm:pt>
    <dgm:pt modelId="{0801B45A-3C9C-6849-9E00-D0BC8B9CA8E9}" type="pres">
      <dgm:prSet presAssocID="{0AC1D8B6-9882-7442-A801-B6152B2B9AC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843D7760-4C5B-0245-8F57-9DDE5B40F87E}" type="pres">
      <dgm:prSet presAssocID="{0AC1D8B6-9882-7442-A801-B6152B2B9ACD}" presName="desTx" presStyleLbl="alignAccFollowNode1" presStyleIdx="0" presStyleCnt="2">
        <dgm:presLayoutVars>
          <dgm:bulletEnabled val="1"/>
        </dgm:presLayoutVars>
      </dgm:prSet>
      <dgm:spPr/>
    </dgm:pt>
    <dgm:pt modelId="{2F52C094-FCE1-D945-B13E-7B747FE844FF}" type="pres">
      <dgm:prSet presAssocID="{72B955DB-DAB8-6940-98AD-DACA9AD808A0}" presName="space" presStyleCnt="0"/>
      <dgm:spPr/>
    </dgm:pt>
    <dgm:pt modelId="{9D666407-CFF3-1843-B79E-1FD599557CF1}" type="pres">
      <dgm:prSet presAssocID="{51FC48F1-B543-F54F-9AD5-824B406C0C44}" presName="composite" presStyleCnt="0"/>
      <dgm:spPr/>
    </dgm:pt>
    <dgm:pt modelId="{61BD0E76-6042-EC4A-B42E-062F9C47ED3D}" type="pres">
      <dgm:prSet presAssocID="{51FC48F1-B543-F54F-9AD5-824B406C0C4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D8AEC422-E191-8347-82C6-CC826EA854CD}" type="pres">
      <dgm:prSet presAssocID="{51FC48F1-B543-F54F-9AD5-824B406C0C44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389DAA08-53FE-FE49-9D8B-7883518E7BF1}" type="presOf" srcId="{A0379CD4-D8D2-A747-A591-180A9C6891B5}" destId="{D8AEC422-E191-8347-82C6-CC826EA854CD}" srcOrd="0" destOrd="2" presId="urn:microsoft.com/office/officeart/2005/8/layout/hList1"/>
    <dgm:cxn modelId="{F7D8BA18-5965-9046-92F2-F32A29D30BF8}" srcId="{0AC1D8B6-9882-7442-A801-B6152B2B9ACD}" destId="{0A1397FB-5C24-244F-9413-89964E051453}" srcOrd="2" destOrd="0" parTransId="{F066AF34-9538-FD47-8FB0-B03739FBD7A0}" sibTransId="{92B14E40-5142-9D4D-9FD1-DD855ACD7667}"/>
    <dgm:cxn modelId="{70AFC92D-83C1-174D-A858-AAAB1E53B15A}" srcId="{51FC48F1-B543-F54F-9AD5-824B406C0C44}" destId="{B94B66E5-59A0-5F47-9651-6B0861042B89}" srcOrd="3" destOrd="0" parTransId="{A626B732-887D-094A-8134-8FDAE44F2A90}" sibTransId="{13E95E3A-0E83-344B-AEFD-D0F16B1C9871}"/>
    <dgm:cxn modelId="{19375D31-85BD-D343-96BE-01D5A66CD688}" srcId="{AEC521BC-20D5-4844-84F3-7895D79F77B5}" destId="{51FC48F1-B543-F54F-9AD5-824B406C0C44}" srcOrd="1" destOrd="0" parTransId="{6D4FC6A1-770C-2244-936B-C6DAE69D3A29}" sibTransId="{6FEA3C5B-FD8C-254A-9559-112403CA2B7D}"/>
    <dgm:cxn modelId="{BA24784B-6E48-424A-A41C-71F087200185}" type="presOf" srcId="{0AC1D8B6-9882-7442-A801-B6152B2B9ACD}" destId="{0801B45A-3C9C-6849-9E00-D0BC8B9CA8E9}" srcOrd="0" destOrd="0" presId="urn:microsoft.com/office/officeart/2005/8/layout/hList1"/>
    <dgm:cxn modelId="{5D00B25C-F6CD-704A-9541-C3FB215B3729}" type="presOf" srcId="{0A1397FB-5C24-244F-9413-89964E051453}" destId="{843D7760-4C5B-0245-8F57-9DDE5B40F87E}" srcOrd="0" destOrd="2" presId="urn:microsoft.com/office/officeart/2005/8/layout/hList1"/>
    <dgm:cxn modelId="{9CEE6A71-078B-1F44-A50C-66EF85560ADF}" type="presOf" srcId="{51FC48F1-B543-F54F-9AD5-824B406C0C44}" destId="{61BD0E76-6042-EC4A-B42E-062F9C47ED3D}" srcOrd="0" destOrd="0" presId="urn:microsoft.com/office/officeart/2005/8/layout/hList1"/>
    <dgm:cxn modelId="{FE138575-4FAB-C442-B0D3-E71D63002669}" type="presOf" srcId="{41C13057-8ECF-F84E-934D-ABEF9710E939}" destId="{843D7760-4C5B-0245-8F57-9DDE5B40F87E}" srcOrd="0" destOrd="0" presId="urn:microsoft.com/office/officeart/2005/8/layout/hList1"/>
    <dgm:cxn modelId="{5E674683-680C-364A-8C0E-6C94713ADCD5}" srcId="{51FC48F1-B543-F54F-9AD5-824B406C0C44}" destId="{90DD7101-D589-7E42-9BA8-13B6B229745A}" srcOrd="0" destOrd="0" parTransId="{E5216DE1-7007-3749-9F17-C271459F761C}" sibTransId="{F02B970C-7760-8A42-A5DB-1578627A19F2}"/>
    <dgm:cxn modelId="{6DA3F283-376B-5E4B-B9D7-975DCC788FF9}" srcId="{0AC1D8B6-9882-7442-A801-B6152B2B9ACD}" destId="{1A746C3A-C3CF-C34B-ACD8-DD7C80984A54}" srcOrd="1" destOrd="0" parTransId="{CC6899C8-E73E-194B-86C2-024B7D911136}" sibTransId="{90E82FD0-0E37-C346-A0BB-1BC15BCD1589}"/>
    <dgm:cxn modelId="{19ECB48D-B08A-F74F-B26B-CF2839C4C72D}" srcId="{0AC1D8B6-9882-7442-A801-B6152B2B9ACD}" destId="{41C13057-8ECF-F84E-934D-ABEF9710E939}" srcOrd="0" destOrd="0" parTransId="{578E2415-9A06-8A4A-AC96-A3102A89F9A1}" sibTransId="{0E052285-4DC2-034E-B815-6D9C8FB7C361}"/>
    <dgm:cxn modelId="{EBC06093-0E2D-AE44-969A-191A6F4CDFD1}" srcId="{AEC521BC-20D5-4844-84F3-7895D79F77B5}" destId="{0AC1D8B6-9882-7442-A801-B6152B2B9ACD}" srcOrd="0" destOrd="0" parTransId="{A75ABF20-E2F6-0C46-A3F7-DC7EB10BB23C}" sibTransId="{72B955DB-DAB8-6940-98AD-DACA9AD808A0}"/>
    <dgm:cxn modelId="{EC5BB893-E9C2-F34D-ADE1-68A994476AED}" type="presOf" srcId="{90DD7101-D589-7E42-9BA8-13B6B229745A}" destId="{D8AEC422-E191-8347-82C6-CC826EA854CD}" srcOrd="0" destOrd="0" presId="urn:microsoft.com/office/officeart/2005/8/layout/hList1"/>
    <dgm:cxn modelId="{C54A97AB-B529-F64B-9491-94B39EE2BD29}" type="presOf" srcId="{AEC521BC-20D5-4844-84F3-7895D79F77B5}" destId="{47807E74-59D7-F04E-A93F-901700E420E5}" srcOrd="0" destOrd="0" presId="urn:microsoft.com/office/officeart/2005/8/layout/hList1"/>
    <dgm:cxn modelId="{B52767B6-67DE-6C4C-A350-8F14EBAC594B}" type="presOf" srcId="{B94B66E5-59A0-5F47-9651-6B0861042B89}" destId="{D8AEC422-E191-8347-82C6-CC826EA854CD}" srcOrd="0" destOrd="3" presId="urn:microsoft.com/office/officeart/2005/8/layout/hList1"/>
    <dgm:cxn modelId="{92B320D6-1022-6949-8512-5F4CE5AB4DF8}" srcId="{51FC48F1-B543-F54F-9AD5-824B406C0C44}" destId="{A0379CD4-D8D2-A747-A591-180A9C6891B5}" srcOrd="2" destOrd="0" parTransId="{7B7106AB-D7CB-3148-9360-3055C4FB21D3}" sibTransId="{E048BA62-4ACD-284B-BC6D-4405CBF65FC5}"/>
    <dgm:cxn modelId="{4CECB5DF-EDE7-0A4D-9D61-40F070C58AD3}" srcId="{51FC48F1-B543-F54F-9AD5-824B406C0C44}" destId="{2337469F-60BD-A54C-93DF-F8FE91A26B5C}" srcOrd="1" destOrd="0" parTransId="{1370FDC4-2815-6E45-BBC4-2A22163705BC}" sibTransId="{E05E42BF-7259-1040-B722-AE6809DD2ABF}"/>
    <dgm:cxn modelId="{470C9EE0-60E8-AA43-B8BB-2376FD3C74CE}" type="presOf" srcId="{1A746C3A-C3CF-C34B-ACD8-DD7C80984A54}" destId="{843D7760-4C5B-0245-8F57-9DDE5B40F87E}" srcOrd="0" destOrd="1" presId="urn:microsoft.com/office/officeart/2005/8/layout/hList1"/>
    <dgm:cxn modelId="{FC016AFC-94C3-A442-B0A5-58EBDF35BB18}" type="presOf" srcId="{2337469F-60BD-A54C-93DF-F8FE91A26B5C}" destId="{D8AEC422-E191-8347-82C6-CC826EA854CD}" srcOrd="0" destOrd="1" presId="urn:microsoft.com/office/officeart/2005/8/layout/hList1"/>
    <dgm:cxn modelId="{3412FA50-AD68-AC4C-ACF3-6426434FC19B}" type="presParOf" srcId="{47807E74-59D7-F04E-A93F-901700E420E5}" destId="{0F326933-0D6A-AB4D-900A-6CD744331D2A}" srcOrd="0" destOrd="0" presId="urn:microsoft.com/office/officeart/2005/8/layout/hList1"/>
    <dgm:cxn modelId="{F959B623-B784-6C43-9448-3FA266949DE4}" type="presParOf" srcId="{0F326933-0D6A-AB4D-900A-6CD744331D2A}" destId="{0801B45A-3C9C-6849-9E00-D0BC8B9CA8E9}" srcOrd="0" destOrd="0" presId="urn:microsoft.com/office/officeart/2005/8/layout/hList1"/>
    <dgm:cxn modelId="{07CEF898-C9F1-2E40-87FE-C3E4993AF268}" type="presParOf" srcId="{0F326933-0D6A-AB4D-900A-6CD744331D2A}" destId="{843D7760-4C5B-0245-8F57-9DDE5B40F87E}" srcOrd="1" destOrd="0" presId="urn:microsoft.com/office/officeart/2005/8/layout/hList1"/>
    <dgm:cxn modelId="{0F67101F-DE4E-844E-A2F0-D126247BEE8D}" type="presParOf" srcId="{47807E74-59D7-F04E-A93F-901700E420E5}" destId="{2F52C094-FCE1-D945-B13E-7B747FE844FF}" srcOrd="1" destOrd="0" presId="urn:microsoft.com/office/officeart/2005/8/layout/hList1"/>
    <dgm:cxn modelId="{8574E961-363B-7C47-8FA7-06FAEE3EDF5E}" type="presParOf" srcId="{47807E74-59D7-F04E-A93F-901700E420E5}" destId="{9D666407-CFF3-1843-B79E-1FD599557CF1}" srcOrd="2" destOrd="0" presId="urn:microsoft.com/office/officeart/2005/8/layout/hList1"/>
    <dgm:cxn modelId="{1ED62AF2-E170-CE48-913D-92FEB92018F5}" type="presParOf" srcId="{9D666407-CFF3-1843-B79E-1FD599557CF1}" destId="{61BD0E76-6042-EC4A-B42E-062F9C47ED3D}" srcOrd="0" destOrd="0" presId="urn:microsoft.com/office/officeart/2005/8/layout/hList1"/>
    <dgm:cxn modelId="{8D3B3B84-80ED-A84B-9227-FBB56531C7A7}" type="presParOf" srcId="{9D666407-CFF3-1843-B79E-1FD599557CF1}" destId="{D8AEC422-E191-8347-82C6-CC826EA854C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2F60B8-868B-9443-9B81-ADD57A0D44D6}">
      <dsp:nvSpPr>
        <dsp:cNvPr id="0" name=""/>
        <dsp:cNvSpPr/>
      </dsp:nvSpPr>
      <dsp:spPr>
        <a:xfrm>
          <a:off x="1110410" y="2681"/>
          <a:ext cx="4781958" cy="10275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Personalized Cognitive Strategy Instruction</a:t>
          </a:r>
        </a:p>
      </dsp:txBody>
      <dsp:txXfrm>
        <a:off x="1140505" y="32776"/>
        <a:ext cx="4721768" cy="967317"/>
      </dsp:txXfrm>
    </dsp:sp>
    <dsp:sp modelId="{D9FB6B31-126D-6A40-A73A-DB1517112A6A}">
      <dsp:nvSpPr>
        <dsp:cNvPr id="0" name=""/>
        <dsp:cNvSpPr/>
      </dsp:nvSpPr>
      <dsp:spPr>
        <a:xfrm>
          <a:off x="1588606" y="1030189"/>
          <a:ext cx="478195" cy="7706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0630"/>
              </a:lnTo>
              <a:lnTo>
                <a:pt x="478195" y="77063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96BD15-0C33-FD4C-9981-C3C45DD8F45A}">
      <dsp:nvSpPr>
        <dsp:cNvPr id="0" name=""/>
        <dsp:cNvSpPr/>
      </dsp:nvSpPr>
      <dsp:spPr>
        <a:xfrm>
          <a:off x="2066802" y="1287066"/>
          <a:ext cx="3825566" cy="10275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Implemented during final baseline session to begin measuring impact the following session</a:t>
          </a:r>
        </a:p>
      </dsp:txBody>
      <dsp:txXfrm>
        <a:off x="2096897" y="1317161"/>
        <a:ext cx="3765376" cy="967317"/>
      </dsp:txXfrm>
    </dsp:sp>
    <dsp:sp modelId="{B4D7ABBC-B0CA-D641-89FA-270FF3AC29EC}">
      <dsp:nvSpPr>
        <dsp:cNvPr id="0" name=""/>
        <dsp:cNvSpPr/>
      </dsp:nvSpPr>
      <dsp:spPr>
        <a:xfrm>
          <a:off x="1588606" y="1030189"/>
          <a:ext cx="478195" cy="20550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5015"/>
              </a:lnTo>
              <a:lnTo>
                <a:pt x="478195" y="205501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82D40-D5E6-3949-9B83-B25137617214}">
      <dsp:nvSpPr>
        <dsp:cNvPr id="0" name=""/>
        <dsp:cNvSpPr/>
      </dsp:nvSpPr>
      <dsp:spPr>
        <a:xfrm>
          <a:off x="2066802" y="2571450"/>
          <a:ext cx="3825566" cy="10275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Purpose is to identify strategy for participant that addresses their concerns and can compensate for cognitive challenges</a:t>
          </a:r>
        </a:p>
      </dsp:txBody>
      <dsp:txXfrm>
        <a:off x="2096897" y="2601545"/>
        <a:ext cx="3765376" cy="9673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1B45A-3C9C-6849-9E00-D0BC8B9CA8E9}">
      <dsp:nvSpPr>
        <dsp:cNvPr id="0" name=""/>
        <dsp:cNvSpPr/>
      </dsp:nvSpPr>
      <dsp:spPr>
        <a:xfrm>
          <a:off x="2449" y="21310"/>
          <a:ext cx="2388468" cy="955387"/>
        </a:xfrm>
        <a:prstGeom prst="rect">
          <a:avLst/>
        </a:prstGeom>
        <a:solidFill>
          <a:srgbClr val="0076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Repeated Measures</a:t>
          </a:r>
        </a:p>
      </dsp:txBody>
      <dsp:txXfrm>
        <a:off x="2449" y="21310"/>
        <a:ext cx="2388468" cy="955387"/>
      </dsp:txXfrm>
    </dsp:sp>
    <dsp:sp modelId="{843D7760-4C5B-0245-8F57-9DDE5B40F87E}">
      <dsp:nvSpPr>
        <dsp:cNvPr id="0" name=""/>
        <dsp:cNvSpPr/>
      </dsp:nvSpPr>
      <dsp:spPr>
        <a:xfrm>
          <a:off x="2449" y="976698"/>
          <a:ext cx="2388468" cy="285480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800" u="none" kern="1200" dirty="0"/>
            <a:t>Baseline and Intervention Phase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800" u="none" kern="1200" dirty="0"/>
            <a:t>Status tracking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800" u="none" kern="1200" dirty="0"/>
            <a:t>Baseline Phase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800" u="none" kern="1200" dirty="0"/>
            <a:t>Experimental Phase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800" u="none" kern="1200" dirty="0"/>
            <a:t>Frequency of strategy use 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800" u="none" kern="1200" dirty="0"/>
            <a:t>Perceived strategy helpfulness </a:t>
          </a:r>
        </a:p>
      </dsp:txBody>
      <dsp:txXfrm>
        <a:off x="2449" y="976698"/>
        <a:ext cx="2388468" cy="2854800"/>
      </dsp:txXfrm>
    </dsp:sp>
    <dsp:sp modelId="{61BD0E76-6042-EC4A-B42E-062F9C47ED3D}">
      <dsp:nvSpPr>
        <dsp:cNvPr id="0" name=""/>
        <dsp:cNvSpPr/>
      </dsp:nvSpPr>
      <dsp:spPr>
        <a:xfrm>
          <a:off x="2725303" y="21310"/>
          <a:ext cx="2388468" cy="955387"/>
        </a:xfrm>
        <a:prstGeom prst="rect">
          <a:avLst/>
        </a:prstGeom>
        <a:solidFill>
          <a:srgbClr val="0076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Pre/Post Outcome Measures </a:t>
          </a:r>
        </a:p>
      </dsp:txBody>
      <dsp:txXfrm>
        <a:off x="2725303" y="21310"/>
        <a:ext cx="2388468" cy="955387"/>
      </dsp:txXfrm>
    </dsp:sp>
    <dsp:sp modelId="{D8AEC422-E191-8347-82C6-CC826EA854CD}">
      <dsp:nvSpPr>
        <dsp:cNvPr id="0" name=""/>
        <dsp:cNvSpPr/>
      </dsp:nvSpPr>
      <dsp:spPr>
        <a:xfrm>
          <a:off x="2725303" y="976698"/>
          <a:ext cx="2388468" cy="285480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600" kern="1200" dirty="0"/>
            <a:t>Goal Attainment Scale (GAS)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600" kern="1200" dirty="0"/>
            <a:t>Behavior Rating Index of Executive Function (BRIEF)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600" kern="1200" dirty="0"/>
            <a:t>Concussion Learning Assessment and School Survey (CLASS)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600" kern="1200" dirty="0"/>
            <a:t>Post-Concussion Symptom Scale (PCSS)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</dsp:txBody>
      <dsp:txXfrm>
        <a:off x="2725303" y="976698"/>
        <a:ext cx="2388468" cy="2854800"/>
      </dsp:txXfrm>
    </dsp:sp>
    <dsp:sp modelId="{0BC7C198-3455-134D-ACDD-E4F51DC0B344}">
      <dsp:nvSpPr>
        <dsp:cNvPr id="0" name=""/>
        <dsp:cNvSpPr/>
      </dsp:nvSpPr>
      <dsp:spPr>
        <a:xfrm>
          <a:off x="5448157" y="21310"/>
          <a:ext cx="2388468" cy="955387"/>
        </a:xfrm>
        <a:prstGeom prst="rect">
          <a:avLst/>
        </a:prstGeom>
        <a:solidFill>
          <a:srgbClr val="0076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Treatment Implementation and Outcome</a:t>
          </a:r>
        </a:p>
      </dsp:txBody>
      <dsp:txXfrm>
        <a:off x="5448157" y="21310"/>
        <a:ext cx="2388468" cy="955387"/>
      </dsp:txXfrm>
    </dsp:sp>
    <dsp:sp modelId="{68F369C4-3F07-FA4B-8453-01A7469C2445}">
      <dsp:nvSpPr>
        <dsp:cNvPr id="0" name=""/>
        <dsp:cNvSpPr/>
      </dsp:nvSpPr>
      <dsp:spPr>
        <a:xfrm>
          <a:off x="5448157" y="976698"/>
          <a:ext cx="2388468" cy="285480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800" kern="1200" dirty="0"/>
            <a:t>Treatment fidelity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800" kern="1200" dirty="0"/>
            <a:t>Social validity and treatment appropriateness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800" kern="1200" dirty="0"/>
            <a:t>Treatment attendance </a:t>
          </a:r>
        </a:p>
      </dsp:txBody>
      <dsp:txXfrm>
        <a:off x="5448157" y="976698"/>
        <a:ext cx="2388468" cy="28548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FDFD0-6CA6-2740-8ED7-1B6EDA51F779}">
      <dsp:nvSpPr>
        <dsp:cNvPr id="0" name=""/>
        <dsp:cNvSpPr/>
      </dsp:nvSpPr>
      <dsp:spPr>
        <a:xfrm>
          <a:off x="486196" y="1040494"/>
          <a:ext cx="1807021" cy="903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Global Composite Score</a:t>
          </a:r>
        </a:p>
      </dsp:txBody>
      <dsp:txXfrm>
        <a:off x="512659" y="1066957"/>
        <a:ext cx="1754095" cy="850584"/>
      </dsp:txXfrm>
    </dsp:sp>
    <dsp:sp modelId="{B9183E0B-AC0C-6647-AE18-77C47BE184D8}">
      <dsp:nvSpPr>
        <dsp:cNvPr id="0" name=""/>
        <dsp:cNvSpPr/>
      </dsp:nvSpPr>
      <dsp:spPr>
        <a:xfrm rot="18289469">
          <a:off x="2021761" y="945485"/>
          <a:ext cx="1265721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265721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622979" y="941088"/>
        <a:ext cx="63286" cy="63286"/>
      </dsp:txXfrm>
    </dsp:sp>
    <dsp:sp modelId="{64EBD9A7-A41C-CA45-A326-BF9E63EACB7B}">
      <dsp:nvSpPr>
        <dsp:cNvPr id="0" name=""/>
        <dsp:cNvSpPr/>
      </dsp:nvSpPr>
      <dsp:spPr>
        <a:xfrm>
          <a:off x="3016026" y="1457"/>
          <a:ext cx="1807021" cy="903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Behavioral Regulation Index</a:t>
          </a:r>
        </a:p>
      </dsp:txBody>
      <dsp:txXfrm>
        <a:off x="3042489" y="27920"/>
        <a:ext cx="1754095" cy="850584"/>
      </dsp:txXfrm>
    </dsp:sp>
    <dsp:sp modelId="{4D3372FB-999F-0E46-8343-CE4CFEDF575C}">
      <dsp:nvSpPr>
        <dsp:cNvPr id="0" name=""/>
        <dsp:cNvSpPr/>
      </dsp:nvSpPr>
      <dsp:spPr>
        <a:xfrm>
          <a:off x="4823048" y="425966"/>
          <a:ext cx="722808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722808" y="272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166382" y="435142"/>
        <a:ext cx="36140" cy="36140"/>
      </dsp:txXfrm>
    </dsp:sp>
    <dsp:sp modelId="{E73738B6-C062-944E-8522-7B39B407E61A}">
      <dsp:nvSpPr>
        <dsp:cNvPr id="0" name=""/>
        <dsp:cNvSpPr/>
      </dsp:nvSpPr>
      <dsp:spPr>
        <a:xfrm>
          <a:off x="5545856" y="1457"/>
          <a:ext cx="1807021" cy="903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/>
            <a:t>Inhibit Scale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/>
            <a:t>Self-Monitor Scale</a:t>
          </a:r>
        </a:p>
      </dsp:txBody>
      <dsp:txXfrm>
        <a:off x="5572319" y="27920"/>
        <a:ext cx="1754095" cy="850584"/>
      </dsp:txXfrm>
    </dsp:sp>
    <dsp:sp modelId="{BC4C3A70-E407-404C-86DC-D84549FDD27D}">
      <dsp:nvSpPr>
        <dsp:cNvPr id="0" name=""/>
        <dsp:cNvSpPr/>
      </dsp:nvSpPr>
      <dsp:spPr>
        <a:xfrm>
          <a:off x="2293218" y="1465003"/>
          <a:ext cx="722808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722808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636552" y="1474179"/>
        <a:ext cx="36140" cy="36140"/>
      </dsp:txXfrm>
    </dsp:sp>
    <dsp:sp modelId="{3C7789FE-9B8C-4E4D-8ED5-EC5FA1322143}">
      <dsp:nvSpPr>
        <dsp:cNvPr id="0" name=""/>
        <dsp:cNvSpPr/>
      </dsp:nvSpPr>
      <dsp:spPr>
        <a:xfrm>
          <a:off x="3016026" y="1040494"/>
          <a:ext cx="1807021" cy="903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Emotional Regulation Index</a:t>
          </a:r>
        </a:p>
      </dsp:txBody>
      <dsp:txXfrm>
        <a:off x="3042489" y="1066957"/>
        <a:ext cx="1754095" cy="850584"/>
      </dsp:txXfrm>
    </dsp:sp>
    <dsp:sp modelId="{66DF231C-74D5-674E-B02B-784ABC0E4E75}">
      <dsp:nvSpPr>
        <dsp:cNvPr id="0" name=""/>
        <dsp:cNvSpPr/>
      </dsp:nvSpPr>
      <dsp:spPr>
        <a:xfrm>
          <a:off x="4823048" y="1465003"/>
          <a:ext cx="722808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722808" y="272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166382" y="1474179"/>
        <a:ext cx="36140" cy="36140"/>
      </dsp:txXfrm>
    </dsp:sp>
    <dsp:sp modelId="{CF66E08A-9DD8-ED49-BB20-1CD334B67B3D}">
      <dsp:nvSpPr>
        <dsp:cNvPr id="0" name=""/>
        <dsp:cNvSpPr/>
      </dsp:nvSpPr>
      <dsp:spPr>
        <a:xfrm>
          <a:off x="5545856" y="1040494"/>
          <a:ext cx="1807021" cy="903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Shift Scale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Emotional Control Scale</a:t>
          </a:r>
        </a:p>
      </dsp:txBody>
      <dsp:txXfrm>
        <a:off x="5572319" y="1066957"/>
        <a:ext cx="1754095" cy="850584"/>
      </dsp:txXfrm>
    </dsp:sp>
    <dsp:sp modelId="{1C4DDD8A-7D6C-B64F-93CD-FAD57477610C}">
      <dsp:nvSpPr>
        <dsp:cNvPr id="0" name=""/>
        <dsp:cNvSpPr/>
      </dsp:nvSpPr>
      <dsp:spPr>
        <a:xfrm rot="3310531">
          <a:off x="2021761" y="1984522"/>
          <a:ext cx="1265721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265721" y="272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622979" y="1980125"/>
        <a:ext cx="63286" cy="63286"/>
      </dsp:txXfrm>
    </dsp:sp>
    <dsp:sp modelId="{32990D29-281A-184B-931B-7DF021A45294}">
      <dsp:nvSpPr>
        <dsp:cNvPr id="0" name=""/>
        <dsp:cNvSpPr/>
      </dsp:nvSpPr>
      <dsp:spPr>
        <a:xfrm>
          <a:off x="3016026" y="2079531"/>
          <a:ext cx="1807021" cy="903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Cognitive Regulation Index</a:t>
          </a:r>
        </a:p>
      </dsp:txBody>
      <dsp:txXfrm>
        <a:off x="3042489" y="2105994"/>
        <a:ext cx="1754095" cy="850584"/>
      </dsp:txXfrm>
    </dsp:sp>
    <dsp:sp modelId="{3FCD390B-FEB4-3F44-A87A-7D7DD16CDDE3}">
      <dsp:nvSpPr>
        <dsp:cNvPr id="0" name=""/>
        <dsp:cNvSpPr/>
      </dsp:nvSpPr>
      <dsp:spPr>
        <a:xfrm>
          <a:off x="4823048" y="2504041"/>
          <a:ext cx="722808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722808" y="2724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166382" y="2513217"/>
        <a:ext cx="36140" cy="36140"/>
      </dsp:txXfrm>
    </dsp:sp>
    <dsp:sp modelId="{C94E24DA-6AEE-3646-BB7D-97AFB14AB81B}">
      <dsp:nvSpPr>
        <dsp:cNvPr id="0" name=""/>
        <dsp:cNvSpPr/>
      </dsp:nvSpPr>
      <dsp:spPr>
        <a:xfrm>
          <a:off x="5545856" y="2079531"/>
          <a:ext cx="1807021" cy="903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Task Completion Scale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Working Memory Scale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Plan/Organize Scale</a:t>
          </a:r>
        </a:p>
      </dsp:txBody>
      <dsp:txXfrm>
        <a:off x="5572319" y="2105994"/>
        <a:ext cx="1754095" cy="8505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1B45A-3C9C-6849-9E00-D0BC8B9CA8E9}">
      <dsp:nvSpPr>
        <dsp:cNvPr id="0" name=""/>
        <dsp:cNvSpPr/>
      </dsp:nvSpPr>
      <dsp:spPr>
        <a:xfrm>
          <a:off x="2449" y="59"/>
          <a:ext cx="2388468" cy="662400"/>
        </a:xfrm>
        <a:prstGeom prst="rect">
          <a:avLst/>
        </a:prstGeom>
        <a:solidFill>
          <a:srgbClr val="0076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Participant 1</a:t>
          </a:r>
        </a:p>
      </dsp:txBody>
      <dsp:txXfrm>
        <a:off x="2449" y="59"/>
        <a:ext cx="2388468" cy="662400"/>
      </dsp:txXfrm>
    </dsp:sp>
    <dsp:sp modelId="{843D7760-4C5B-0245-8F57-9DDE5B40F87E}">
      <dsp:nvSpPr>
        <dsp:cNvPr id="0" name=""/>
        <dsp:cNvSpPr/>
      </dsp:nvSpPr>
      <dsp:spPr>
        <a:xfrm>
          <a:off x="2449" y="662459"/>
          <a:ext cx="2388468" cy="319029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u="none" kern="1200" dirty="0"/>
            <a:t>Outcome aligned with RQ 1 only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u="none" kern="1200" dirty="0"/>
            <a:t>Responded to collaborative goal development and status tracking measurement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u="none" kern="1200" dirty="0"/>
            <a:t>Trajectory of BRIEF-2/CLASS/PCSS responses suggest complex recovery</a:t>
          </a:r>
        </a:p>
      </dsp:txBody>
      <dsp:txXfrm>
        <a:off x="2449" y="662459"/>
        <a:ext cx="2388468" cy="3190290"/>
      </dsp:txXfrm>
    </dsp:sp>
    <dsp:sp modelId="{61BD0E76-6042-EC4A-B42E-062F9C47ED3D}">
      <dsp:nvSpPr>
        <dsp:cNvPr id="0" name=""/>
        <dsp:cNvSpPr/>
      </dsp:nvSpPr>
      <dsp:spPr>
        <a:xfrm>
          <a:off x="2725303" y="59"/>
          <a:ext cx="2388468" cy="662400"/>
        </a:xfrm>
        <a:prstGeom prst="rect">
          <a:avLst/>
        </a:prstGeom>
        <a:solidFill>
          <a:srgbClr val="0076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Participant 2</a:t>
          </a:r>
        </a:p>
      </dsp:txBody>
      <dsp:txXfrm>
        <a:off x="2725303" y="59"/>
        <a:ext cx="2388468" cy="662400"/>
      </dsp:txXfrm>
    </dsp:sp>
    <dsp:sp modelId="{D8AEC422-E191-8347-82C6-CC826EA854CD}">
      <dsp:nvSpPr>
        <dsp:cNvPr id="0" name=""/>
        <dsp:cNvSpPr/>
      </dsp:nvSpPr>
      <dsp:spPr>
        <a:xfrm>
          <a:off x="2725303" y="662459"/>
          <a:ext cx="2388468" cy="319029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Outcome aligned with RQ 1 and 2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Responsive to all components of intervention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Demonstrated ability to generalize strategy use to other courses </a:t>
          </a:r>
        </a:p>
      </dsp:txBody>
      <dsp:txXfrm>
        <a:off x="2725303" y="662459"/>
        <a:ext cx="2388468" cy="3190290"/>
      </dsp:txXfrm>
    </dsp:sp>
    <dsp:sp modelId="{0BC7C198-3455-134D-ACDD-E4F51DC0B344}">
      <dsp:nvSpPr>
        <dsp:cNvPr id="0" name=""/>
        <dsp:cNvSpPr/>
      </dsp:nvSpPr>
      <dsp:spPr>
        <a:xfrm>
          <a:off x="5448157" y="59"/>
          <a:ext cx="2388468" cy="662400"/>
        </a:xfrm>
        <a:prstGeom prst="rect">
          <a:avLst/>
        </a:prstGeom>
        <a:solidFill>
          <a:srgbClr val="0076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Participant 3</a:t>
          </a:r>
        </a:p>
      </dsp:txBody>
      <dsp:txXfrm>
        <a:off x="5448157" y="59"/>
        <a:ext cx="2388468" cy="662400"/>
      </dsp:txXfrm>
    </dsp:sp>
    <dsp:sp modelId="{68F369C4-3F07-FA4B-8453-01A7469C2445}">
      <dsp:nvSpPr>
        <dsp:cNvPr id="0" name=""/>
        <dsp:cNvSpPr/>
      </dsp:nvSpPr>
      <dsp:spPr>
        <a:xfrm>
          <a:off x="5448157" y="662459"/>
          <a:ext cx="2388468" cy="319029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Outcome aligned with RQ 2 only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Implementation of personalized strategy did not facilitate functional change 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Apparent accountability of status tracking measurement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Influence of her age </a:t>
          </a:r>
        </a:p>
      </dsp:txBody>
      <dsp:txXfrm>
        <a:off x="5448157" y="662459"/>
        <a:ext cx="2388468" cy="31902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1B45A-3C9C-6849-9E00-D0BC8B9CA8E9}">
      <dsp:nvSpPr>
        <dsp:cNvPr id="0" name=""/>
        <dsp:cNvSpPr/>
      </dsp:nvSpPr>
      <dsp:spPr>
        <a:xfrm>
          <a:off x="38" y="13932"/>
          <a:ext cx="3663083" cy="1152000"/>
        </a:xfrm>
        <a:prstGeom prst="rect">
          <a:avLst/>
        </a:prstGeom>
        <a:solidFill>
          <a:srgbClr val="0076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Repeated Measurements </a:t>
          </a:r>
        </a:p>
      </dsp:txBody>
      <dsp:txXfrm>
        <a:off x="38" y="13932"/>
        <a:ext cx="3663083" cy="1152000"/>
      </dsp:txXfrm>
    </dsp:sp>
    <dsp:sp modelId="{843D7760-4C5B-0245-8F57-9DDE5B40F87E}">
      <dsp:nvSpPr>
        <dsp:cNvPr id="0" name=""/>
        <dsp:cNvSpPr/>
      </dsp:nvSpPr>
      <dsp:spPr>
        <a:xfrm>
          <a:off x="38" y="1165932"/>
          <a:ext cx="3663083" cy="2672943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u="none" kern="1200" dirty="0"/>
            <a:t>Facilitated client-participant discussion and reflection on participant performance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u="none" kern="1200" dirty="0"/>
            <a:t>Most useful for Participants 1 and 2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u="none" kern="1200" dirty="0"/>
            <a:t>Support the use of dynamic approach to treat PCS</a:t>
          </a:r>
        </a:p>
      </dsp:txBody>
      <dsp:txXfrm>
        <a:off x="38" y="1165932"/>
        <a:ext cx="3663083" cy="2672943"/>
      </dsp:txXfrm>
    </dsp:sp>
    <dsp:sp modelId="{61BD0E76-6042-EC4A-B42E-062F9C47ED3D}">
      <dsp:nvSpPr>
        <dsp:cNvPr id="0" name=""/>
        <dsp:cNvSpPr/>
      </dsp:nvSpPr>
      <dsp:spPr>
        <a:xfrm>
          <a:off x="4175953" y="13932"/>
          <a:ext cx="3663083" cy="1152000"/>
        </a:xfrm>
        <a:prstGeom prst="rect">
          <a:avLst/>
        </a:prstGeom>
        <a:solidFill>
          <a:srgbClr val="0076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Pre/Post Outcome Measurements </a:t>
          </a:r>
        </a:p>
      </dsp:txBody>
      <dsp:txXfrm>
        <a:off x="4175953" y="13932"/>
        <a:ext cx="3663083" cy="1152000"/>
      </dsp:txXfrm>
    </dsp:sp>
    <dsp:sp modelId="{D8AEC422-E191-8347-82C6-CC826EA854CD}">
      <dsp:nvSpPr>
        <dsp:cNvPr id="0" name=""/>
        <dsp:cNvSpPr/>
      </dsp:nvSpPr>
      <dsp:spPr>
        <a:xfrm>
          <a:off x="4175953" y="1165932"/>
          <a:ext cx="3663083" cy="2672943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First administrations of BRIEF-2/CLASS critical to identifying need and establishing goals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Response pattens to BRIEF-2/CLASS/PCSS moved in tandem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Three administrations was tedious for participants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Participant 1 and 2 self/parent response discrepancies </a:t>
          </a:r>
        </a:p>
      </dsp:txBody>
      <dsp:txXfrm>
        <a:off x="4175953" y="1165932"/>
        <a:ext cx="3663083" cy="2672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9CDE1-CA5B-0247-A43D-7376A20431E9}" type="datetimeFigureOut">
              <a:rPr lang="en-US" smtClean="0"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0146C-0EFC-6F41-9322-64E1AA29A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1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3C35A-8BF7-5B47-8AD3-2CCCD1288B72}" type="datetimeFigureOut">
              <a:rPr lang="en-US" smtClean="0"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1E5A1-DF78-C547-86AD-9F624F590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2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16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14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78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76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08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21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72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81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48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27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29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6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901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9138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06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323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382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69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615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327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10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13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148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890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7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33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819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769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810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22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240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494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89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6280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419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741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7592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7683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744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15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464D0-0FE7-1440-AB71-B2485DB65D2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769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26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4626F-633D-0F43-BF0B-1D7CD41DB4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864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58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E5A1-DF78-C547-86AD-9F624F5907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5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663" y="825105"/>
            <a:ext cx="7302675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0663" y="3184519"/>
            <a:ext cx="7302675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2B50E-326C-7E4B-AB85-F0AE24E52B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250" y="760908"/>
            <a:ext cx="75971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250" y="2920702"/>
            <a:ext cx="7597100" cy="1125140"/>
          </a:xfr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4947C-1363-7F41-9BCC-01D0415EF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1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012" y="1369219"/>
            <a:ext cx="3735188" cy="3074390"/>
          </a:xfrm>
        </p:spPr>
        <p:txBody>
          <a:bodyPr>
            <a:normAutofit/>
          </a:bodyPr>
          <a:lstStyle>
            <a:lvl1pPr>
              <a:defRPr sz="225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6258" y="1369219"/>
            <a:ext cx="3699092" cy="3074390"/>
          </a:xfrm>
        </p:spPr>
        <p:txBody>
          <a:bodyPr>
            <a:normAutofit/>
          </a:bodyPr>
          <a:lstStyle>
            <a:lvl1pPr>
              <a:defRPr sz="225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4947C-1363-7F41-9BCC-01D0415EF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03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844"/>
            <a:ext cx="7602538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60872"/>
            <a:ext cx="3714750" cy="617934"/>
          </a:xfrm>
        </p:spPr>
        <p:txBody>
          <a:bodyPr anchor="b"/>
          <a:lstStyle>
            <a:lvl1pPr marL="0" indent="0">
              <a:buNone/>
              <a:defRPr sz="1800" b="1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78806"/>
            <a:ext cx="3714750" cy="253661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2416" y="1260872"/>
            <a:ext cx="3744522" cy="617934"/>
          </a:xfrm>
        </p:spPr>
        <p:txBody>
          <a:bodyPr anchor="b"/>
          <a:lstStyle>
            <a:lvl1pPr marL="0" indent="0">
              <a:buNone/>
              <a:defRPr sz="1800" b="1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2416" y="1878806"/>
            <a:ext cx="3744522" cy="253661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4947C-1363-7F41-9BCC-01D0415EF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76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4947C-1363-7F41-9BCC-01D0415EF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6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4947C-1363-7F41-9BCC-01D0415EF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22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214" y="342900"/>
            <a:ext cx="2949575" cy="1200150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3485" y="342901"/>
            <a:ext cx="4433453" cy="40528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8214" y="1543050"/>
            <a:ext cx="2949575" cy="2858691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4947C-1363-7F41-9BCC-01D0415EF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0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214" y="342900"/>
            <a:ext cx="2949575" cy="1200150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696" y="342901"/>
            <a:ext cx="4452242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8214" y="1543050"/>
            <a:ext cx="2949575" cy="2858691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4947C-1363-7F41-9BCC-01D0415EF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79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2B50E-326C-7E4B-AB85-F0AE24E52B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825105"/>
            <a:ext cx="7321463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3184519"/>
            <a:ext cx="7321463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2B50E-326C-7E4B-AB85-F0AE24E52B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2B50E-326C-7E4B-AB85-F0AE24E52B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25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4947C-1363-7F41-9BCC-01D0415EF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05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4947C-1363-7F41-9BCC-01D0415EF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21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ADA0B-05D0-A247-B3F1-354956A0D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9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573000"/>
            <a:ext cx="7772399" cy="122150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951" y="1965960"/>
            <a:ext cx="7772400" cy="217170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BADA0B-05D0-A247-B3F1-354956A0D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4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25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4947C-1363-7F41-9BCC-01D0415EF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9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4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975" y="818171"/>
            <a:ext cx="760137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974" y="1877093"/>
            <a:ext cx="7601376" cy="2569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9197" y="4712400"/>
            <a:ext cx="4480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2B50E-326C-7E4B-AB85-F0AE24E52BE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76" y="-1"/>
            <a:ext cx="708152" cy="5958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43750" y="4572518"/>
            <a:ext cx="13716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5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89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FFFFFF"/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Open Sans" charset="0"/>
          <a:ea typeface="Open Sans" charset="0"/>
          <a:cs typeface="Open Sans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charset="0"/>
          <a:ea typeface="Open Sans" charset="0"/>
          <a:cs typeface="Open Sans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Open Sans" charset="0"/>
          <a:ea typeface="Open Sans" charset="0"/>
          <a:cs typeface="Open Sans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Open Sans" charset="0"/>
          <a:ea typeface="Open Sans" charset="0"/>
          <a:cs typeface="Open Sans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Open Sans" charset="0"/>
          <a:ea typeface="Open Sans" charset="0"/>
          <a:cs typeface="Open Sans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013" y="818171"/>
            <a:ext cx="731797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013" y="1877094"/>
            <a:ext cx="7317975" cy="2448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19130" y="4712400"/>
            <a:ext cx="4480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2B50E-326C-7E4B-AB85-F0AE24E52BE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14" y="0"/>
            <a:ext cx="704088" cy="5924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789" y="4567499"/>
            <a:ext cx="1369215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754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2" r:id="rId2"/>
    <p:sldLayoutId id="2147483714" r:id="rId3"/>
    <p:sldLayoutId id="2147483715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FFFFFF"/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76912" y="4570273"/>
            <a:ext cx="8467090" cy="583691"/>
          </a:xfrm>
          <a:prstGeom prst="rect">
            <a:avLst/>
          </a:prstGeom>
          <a:solidFill>
            <a:srgbClr val="0E4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6911" y="273339"/>
            <a:ext cx="7602338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911" y="1428339"/>
            <a:ext cx="7602337" cy="2892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1738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ADA0B-05D0-A247-B3F1-354956A0D889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70721"/>
            <a:ext cx="676909" cy="5832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6911" y="4575343"/>
            <a:ext cx="1371600" cy="58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9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7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6911" y="273844"/>
            <a:ext cx="7838439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911" y="1369219"/>
            <a:ext cx="7838439" cy="2985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4947C-1363-7F41-9BCC-01D0415EFAF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73838"/>
            <a:ext cx="676910" cy="5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11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sv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061906"/>
            <a:ext cx="7772400" cy="1790700"/>
          </a:xfrm>
        </p:spPr>
        <p:txBody>
          <a:bodyPr>
            <a:noAutofit/>
          </a:bodyPr>
          <a:lstStyle/>
          <a:p>
            <a:r>
              <a:rPr lang="en-US" sz="2400" dirty="0"/>
              <a:t>What is the Effect of Personalized Cognitive Strategy Instruction on Facilitating Return-to-Learn for Individuals Experiencing Prolonged Concussion Symptoms?</a:t>
            </a:r>
            <a:br>
              <a:rPr lang="en-US" sz="2400" dirty="0"/>
            </a:b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Dissertation Defense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43000" y="3059906"/>
            <a:ext cx="6858000" cy="12418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Jim Wright </a:t>
            </a:r>
          </a:p>
          <a:p>
            <a:r>
              <a:rPr lang="en-US" dirty="0"/>
              <a:t>Department of Communication Disorders &amp; Sciences</a:t>
            </a:r>
          </a:p>
          <a:p>
            <a:r>
              <a:rPr lang="en-US" dirty="0"/>
              <a:t>Faculty Advisor and Chairperson: Dr. McKay Sohlberg</a:t>
            </a:r>
          </a:p>
          <a:p>
            <a:r>
              <a:rPr lang="en-US" dirty="0"/>
              <a:t>April 9, 2021 </a:t>
            </a:r>
          </a:p>
        </p:txBody>
      </p:sp>
    </p:spTree>
    <p:extLst>
      <p:ext uri="{BB962C8B-B14F-4D97-AF65-F5344CB8AC3E}">
        <p14:creationId xmlns:p14="http://schemas.microsoft.com/office/powerpoint/2010/main" val="162736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BB54E-2F85-B84A-A421-2CEAE2489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Knowledge Gap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B4CE2-A9A0-9F41-8B62-2D27D4D07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Understanding of which treatment components are most faciliatory in returning students experiencing PCS to pre-injury level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Understanding of the benefit of personalizing selection of cognitive strategies to meet individual needs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need for a protocol that can feasibly be implemented in school or clinic settings </a:t>
            </a:r>
          </a:p>
        </p:txBody>
      </p:sp>
    </p:spTree>
    <p:extLst>
      <p:ext uri="{BB962C8B-B14F-4D97-AF65-F5344CB8AC3E}">
        <p14:creationId xmlns:p14="http://schemas.microsoft.com/office/powerpoint/2010/main" val="1809964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39695C-F044-9B4E-8819-5CDD44F5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Research Questions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269C24-F81E-4A42-8433-BE40F3163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Is there a functional relation between the addition of personalized cognitive strategy instruction to psychoeducation and the achievement of student RTL targets?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Do selected scores on the pre/post outcome measures that aid in the treatment selection process yield positive change following the delivery of personalized cognitive strategy instruction?</a:t>
            </a:r>
          </a:p>
        </p:txBody>
      </p:sp>
    </p:spTree>
    <p:extLst>
      <p:ext uri="{BB962C8B-B14F-4D97-AF65-F5344CB8AC3E}">
        <p14:creationId xmlns:p14="http://schemas.microsoft.com/office/powerpoint/2010/main" val="2726095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A3C42-F882-7A42-876A-1F9C4E576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Methods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3449E-3749-9643-8331-0561A7A75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en-US" dirty="0"/>
              <a:t>Setting and participant characteristics 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Experimental design 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Procedures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Measurements 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Analyses </a:t>
            </a:r>
          </a:p>
        </p:txBody>
      </p:sp>
    </p:spTree>
    <p:extLst>
      <p:ext uri="{BB962C8B-B14F-4D97-AF65-F5344CB8AC3E}">
        <p14:creationId xmlns:p14="http://schemas.microsoft.com/office/powerpoint/2010/main" val="2037253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8EEA7-894A-F245-9AA3-9BCF588E3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 Setting and Participant Characteristics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5275B-6C03-8441-8863-7D22C9ECD4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Brain Injury and Concussion Clinic (BrICC) outpatient services </a:t>
            </a:r>
          </a:p>
          <a:p>
            <a:r>
              <a:rPr lang="en-US" dirty="0"/>
              <a:t>All sessions conducted via telehealth over zoom </a:t>
            </a:r>
          </a:p>
          <a:p>
            <a:r>
              <a:rPr lang="en-US" dirty="0"/>
              <a:t>All sessions facilitated by two graduate student clinicians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7F4F4-E023-C944-B6F9-8854FA7372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Eligibility Requirements:</a:t>
            </a:r>
          </a:p>
          <a:p>
            <a:pPr lvl="1"/>
            <a:r>
              <a:rPr lang="en-US" dirty="0"/>
              <a:t>Ages 13-17</a:t>
            </a:r>
          </a:p>
          <a:p>
            <a:pPr lvl="1"/>
            <a:r>
              <a:rPr lang="en-US" dirty="0"/>
              <a:t>Experiencing PCS</a:t>
            </a:r>
          </a:p>
          <a:p>
            <a:pPr lvl="1"/>
            <a:r>
              <a:rPr lang="en-US" dirty="0"/>
              <a:t>Referred to BrICC to treating ongoing cognitive challenges </a:t>
            </a:r>
          </a:p>
        </p:txBody>
      </p:sp>
    </p:spTree>
    <p:extLst>
      <p:ext uri="{BB962C8B-B14F-4D97-AF65-F5344CB8AC3E}">
        <p14:creationId xmlns:p14="http://schemas.microsoft.com/office/powerpoint/2010/main" val="1174759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B02AB-642F-5E4F-B4A1-800197050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 Setting and Participant Characteristics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51D6A61-EB0E-8744-B673-FF07BF9BE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878371"/>
              </p:ext>
            </p:extLst>
          </p:nvPr>
        </p:nvGraphicFramePr>
        <p:xfrm>
          <a:off x="954156" y="1510747"/>
          <a:ext cx="7136297" cy="30612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2940">
                  <a:extLst>
                    <a:ext uri="{9D8B030D-6E8A-4147-A177-3AD203B41FA5}">
                      <a16:colId xmlns:a16="http://schemas.microsoft.com/office/drawing/2014/main" val="3974538415"/>
                    </a:ext>
                  </a:extLst>
                </a:gridCol>
                <a:gridCol w="805069">
                  <a:extLst>
                    <a:ext uri="{9D8B030D-6E8A-4147-A177-3AD203B41FA5}">
                      <a16:colId xmlns:a16="http://schemas.microsoft.com/office/drawing/2014/main" val="1326922172"/>
                    </a:ext>
                  </a:extLst>
                </a:gridCol>
                <a:gridCol w="745435">
                  <a:extLst>
                    <a:ext uri="{9D8B030D-6E8A-4147-A177-3AD203B41FA5}">
                      <a16:colId xmlns:a16="http://schemas.microsoft.com/office/drawing/2014/main" val="3408566885"/>
                    </a:ext>
                  </a:extLst>
                </a:gridCol>
                <a:gridCol w="1182757">
                  <a:extLst>
                    <a:ext uri="{9D8B030D-6E8A-4147-A177-3AD203B41FA5}">
                      <a16:colId xmlns:a16="http://schemas.microsoft.com/office/drawing/2014/main" val="1723805585"/>
                    </a:ext>
                  </a:extLst>
                </a:gridCol>
                <a:gridCol w="1211154">
                  <a:extLst>
                    <a:ext uri="{9D8B030D-6E8A-4147-A177-3AD203B41FA5}">
                      <a16:colId xmlns:a16="http://schemas.microsoft.com/office/drawing/2014/main" val="3569234374"/>
                    </a:ext>
                  </a:extLst>
                </a:gridCol>
                <a:gridCol w="1019471">
                  <a:extLst>
                    <a:ext uri="{9D8B030D-6E8A-4147-A177-3AD203B41FA5}">
                      <a16:colId xmlns:a16="http://schemas.microsoft.com/office/drawing/2014/main" val="4248108411"/>
                    </a:ext>
                  </a:extLst>
                </a:gridCol>
                <a:gridCol w="1019471">
                  <a:extLst>
                    <a:ext uri="{9D8B030D-6E8A-4147-A177-3AD203B41FA5}">
                      <a16:colId xmlns:a16="http://schemas.microsoft.com/office/drawing/2014/main" val="290001319"/>
                    </a:ext>
                  </a:extLst>
                </a:gridCol>
              </a:tblGrid>
              <a:tr h="76531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Participant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Etiology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 of Previous Concussions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History of Depression or Anxiety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 Post Onset (months)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1783634"/>
                  </a:ext>
                </a:extLst>
              </a:tr>
              <a:tr h="765313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Participant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Female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Motor vehicle accident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1905971"/>
                  </a:ext>
                </a:extLst>
              </a:tr>
              <a:tr h="765313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Participant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Female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Sport-related concussion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6296990"/>
                  </a:ext>
                </a:extLst>
              </a:tr>
              <a:tr h="765313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Participant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Female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0108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633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1D47-997E-5F46-8B12-33BC6E124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Experimental Design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FB00B-099A-BE43-B08A-30E6E48C6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case experimental design </a:t>
            </a:r>
          </a:p>
          <a:p>
            <a:pPr lvl="1"/>
            <a:r>
              <a:rPr lang="en-US" dirty="0"/>
              <a:t>Non-concurrent multiple-baseline design </a:t>
            </a:r>
          </a:p>
          <a:p>
            <a:pPr lvl="1"/>
            <a:endParaRPr lang="en-US" dirty="0"/>
          </a:p>
          <a:p>
            <a:r>
              <a:rPr lang="en-US" dirty="0"/>
              <a:t>Steps to strengthen internal validity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IV implementation staggered across participants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Randomized order of staggered IV implementation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DABEC7-3CBD-AB45-BB45-DAACED53235D}"/>
              </a:ext>
            </a:extLst>
          </p:cNvPr>
          <p:cNvSpPr txBox="1"/>
          <p:nvPr/>
        </p:nvSpPr>
        <p:spPr>
          <a:xfrm>
            <a:off x="4343401" y="4086701"/>
            <a:ext cx="4452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Byiers</a:t>
            </a:r>
            <a:r>
              <a:rPr lang="en-US" sz="1400" dirty="0"/>
              <a:t> et al., 2012; Harvey et al., 2004; Horner et al., 2005; </a:t>
            </a:r>
            <a:r>
              <a:rPr lang="en-US" sz="1400" dirty="0" err="1"/>
              <a:t>Kratochwill</a:t>
            </a:r>
            <a:r>
              <a:rPr lang="en-US" sz="1400" dirty="0"/>
              <a:t> &amp; Levin, 2010; Watson &amp; Workman, 1981)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8633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231F3-EA03-2E4A-94C3-C1F263F25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B4ABD-3CFB-384E-BD48-EA73CA2D7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11" y="1216095"/>
            <a:ext cx="7838439" cy="1682094"/>
          </a:xfrm>
        </p:spPr>
        <p:txBody>
          <a:bodyPr/>
          <a:lstStyle/>
          <a:p>
            <a:r>
              <a:rPr lang="en-US" dirty="0"/>
              <a:t>Two phases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Baseline (delivery of psychoeducation)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Experimental (implementation and delivery of the IV, personalized cognitive strategy instruction)</a:t>
            </a:r>
          </a:p>
          <a:p>
            <a:r>
              <a:rPr lang="en-US" dirty="0"/>
              <a:t>13 total sessions per participant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035EBC-4F9F-FE4A-98D1-3CB6FAC81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465" y="2898189"/>
            <a:ext cx="5471175" cy="212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76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4427-6D26-F649-B0E2-E148F3C7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Procedures – Baseline Phase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5C6CE7-5EF2-254B-9711-D9E0C7C19ABB}"/>
              </a:ext>
            </a:extLst>
          </p:cNvPr>
          <p:cNvGrpSpPr/>
          <p:nvPr/>
        </p:nvGrpSpPr>
        <p:grpSpPr>
          <a:xfrm>
            <a:off x="399938" y="1155416"/>
            <a:ext cx="2543940" cy="1017576"/>
            <a:chOff x="2609" y="21345"/>
            <a:chExt cx="2543940" cy="101757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20E6C6F-30B3-BD41-B449-B94E81D0B1C1}"/>
                </a:ext>
              </a:extLst>
            </p:cNvPr>
            <p:cNvSpPr/>
            <p:nvPr/>
          </p:nvSpPr>
          <p:spPr>
            <a:xfrm>
              <a:off x="2609" y="21345"/>
              <a:ext cx="2543940" cy="1017576"/>
            </a:xfrm>
            <a:prstGeom prst="rect">
              <a:avLst/>
            </a:prstGeom>
            <a:solidFill>
              <a:srgbClr val="0076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949BAB-87CA-5046-ADB0-DDC22231AE1D}"/>
                </a:ext>
              </a:extLst>
            </p:cNvPr>
            <p:cNvSpPr txBox="1"/>
            <p:nvPr/>
          </p:nvSpPr>
          <p:spPr>
            <a:xfrm>
              <a:off x="2609" y="21345"/>
              <a:ext cx="2543940" cy="10175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/>
                <a:t>Clinical Interview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190CDE-50E5-5148-AA1E-FAB5314CD77D}"/>
              </a:ext>
            </a:extLst>
          </p:cNvPr>
          <p:cNvGrpSpPr/>
          <p:nvPr/>
        </p:nvGrpSpPr>
        <p:grpSpPr>
          <a:xfrm>
            <a:off x="399938" y="2172993"/>
            <a:ext cx="2543940" cy="2371680"/>
            <a:chOff x="2609" y="1038922"/>
            <a:chExt cx="2543940" cy="237168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9FF6D9-C7BC-9044-9621-BA9882EB03B4}"/>
                </a:ext>
              </a:extLst>
            </p:cNvPr>
            <p:cNvSpPr/>
            <p:nvPr/>
          </p:nvSpPr>
          <p:spPr>
            <a:xfrm>
              <a:off x="2609" y="1038922"/>
              <a:ext cx="2543940" cy="2371680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0913A9-E676-044D-8C20-C8BDC4B35183}"/>
                </a:ext>
              </a:extLst>
            </p:cNvPr>
            <p:cNvSpPr txBox="1"/>
            <p:nvPr/>
          </p:nvSpPr>
          <p:spPr>
            <a:xfrm>
              <a:off x="2609" y="1038922"/>
              <a:ext cx="2543940" cy="2371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42240" bIns="160020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/>
                <a:t>Session 1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/>
                <a:t>Identify participant concerns and develop goals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5BE72FE-E994-B945-939B-5F18C08F456B}"/>
              </a:ext>
            </a:extLst>
          </p:cNvPr>
          <p:cNvGrpSpPr/>
          <p:nvPr/>
        </p:nvGrpSpPr>
        <p:grpSpPr>
          <a:xfrm>
            <a:off x="3300030" y="1155416"/>
            <a:ext cx="2543940" cy="1017576"/>
            <a:chOff x="2902701" y="21345"/>
            <a:chExt cx="2543940" cy="101757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C66F2D0-ECF5-D948-BC9B-D9EFF7E8F6F1}"/>
                </a:ext>
              </a:extLst>
            </p:cNvPr>
            <p:cNvSpPr/>
            <p:nvPr/>
          </p:nvSpPr>
          <p:spPr>
            <a:xfrm>
              <a:off x="2902701" y="21345"/>
              <a:ext cx="2543940" cy="1017576"/>
            </a:xfrm>
            <a:prstGeom prst="rect">
              <a:avLst/>
            </a:prstGeom>
            <a:solidFill>
              <a:srgbClr val="0076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6370EB6-6916-4644-837B-B1BCEAEC78AC}"/>
                </a:ext>
              </a:extLst>
            </p:cNvPr>
            <p:cNvSpPr txBox="1"/>
            <p:nvPr/>
          </p:nvSpPr>
          <p:spPr>
            <a:xfrm>
              <a:off x="2902701" y="21345"/>
              <a:ext cx="2543940" cy="10175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/>
                <a:t>Goal Formation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5033ED1-F9CE-2046-B3D4-DC0C45F4D8BF}"/>
              </a:ext>
            </a:extLst>
          </p:cNvPr>
          <p:cNvGrpSpPr/>
          <p:nvPr/>
        </p:nvGrpSpPr>
        <p:grpSpPr>
          <a:xfrm>
            <a:off x="3300030" y="2172993"/>
            <a:ext cx="2543940" cy="2371680"/>
            <a:chOff x="2902701" y="1038922"/>
            <a:chExt cx="2543940" cy="237168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99C1A1-9128-A846-8EAC-395538ED458F}"/>
                </a:ext>
              </a:extLst>
            </p:cNvPr>
            <p:cNvSpPr/>
            <p:nvPr/>
          </p:nvSpPr>
          <p:spPr>
            <a:xfrm>
              <a:off x="2902701" y="1038922"/>
              <a:ext cx="2543940" cy="2371680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AABC696-8809-9E48-BE7A-D943E02961B6}"/>
                </a:ext>
              </a:extLst>
            </p:cNvPr>
            <p:cNvSpPr txBox="1"/>
            <p:nvPr/>
          </p:nvSpPr>
          <p:spPr>
            <a:xfrm>
              <a:off x="2902701" y="1038922"/>
              <a:ext cx="2543940" cy="2371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kern="1200" dirty="0"/>
                <a:t>Session 1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kern="1200" dirty="0"/>
                <a:t>Influenced by participant responses in clinical interview and BRIEF-2/CLASS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kern="1200" dirty="0"/>
                <a:t>Reflect cognitive domain and academic behavior targeted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74085DD-2F09-DD40-98B5-0967F20C41AA}"/>
              </a:ext>
            </a:extLst>
          </p:cNvPr>
          <p:cNvGrpSpPr/>
          <p:nvPr/>
        </p:nvGrpSpPr>
        <p:grpSpPr>
          <a:xfrm>
            <a:off x="6200122" y="1155416"/>
            <a:ext cx="2543940" cy="1017576"/>
            <a:chOff x="5802793" y="21345"/>
            <a:chExt cx="2543940" cy="101757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E3153C-EFA3-B245-9A7E-C56EC4AB6BCA}"/>
                </a:ext>
              </a:extLst>
            </p:cNvPr>
            <p:cNvSpPr/>
            <p:nvPr/>
          </p:nvSpPr>
          <p:spPr>
            <a:xfrm>
              <a:off x="5802793" y="21345"/>
              <a:ext cx="2543940" cy="1017576"/>
            </a:xfrm>
            <a:prstGeom prst="rect">
              <a:avLst/>
            </a:prstGeom>
            <a:solidFill>
              <a:srgbClr val="0076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072828-34E5-AD4D-B656-DA9BE8A45771}"/>
                </a:ext>
              </a:extLst>
            </p:cNvPr>
            <p:cNvSpPr txBox="1"/>
            <p:nvPr/>
          </p:nvSpPr>
          <p:spPr>
            <a:xfrm>
              <a:off x="5802793" y="21345"/>
              <a:ext cx="2543940" cy="10175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/>
                <a:t>Psychoeducation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5639836-1A12-9142-A306-1DD5DEF0A710}"/>
              </a:ext>
            </a:extLst>
          </p:cNvPr>
          <p:cNvGrpSpPr/>
          <p:nvPr/>
        </p:nvGrpSpPr>
        <p:grpSpPr>
          <a:xfrm>
            <a:off x="6200122" y="2172993"/>
            <a:ext cx="2543940" cy="2371680"/>
            <a:chOff x="5802793" y="1038922"/>
            <a:chExt cx="2543940" cy="237168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3B5B87-3434-794A-A692-EBBEFA7511EB}"/>
                </a:ext>
              </a:extLst>
            </p:cNvPr>
            <p:cNvSpPr/>
            <p:nvPr/>
          </p:nvSpPr>
          <p:spPr>
            <a:xfrm>
              <a:off x="5802793" y="1038922"/>
              <a:ext cx="2543940" cy="2371680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D6E0D9-A706-3E4C-B2A4-BF64CA3DE3A5}"/>
                </a:ext>
              </a:extLst>
            </p:cNvPr>
            <p:cNvSpPr txBox="1"/>
            <p:nvPr/>
          </p:nvSpPr>
          <p:spPr>
            <a:xfrm>
              <a:off x="5802793" y="1038922"/>
              <a:ext cx="2543940" cy="23716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42240" bIns="160020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/>
                <a:t>Implemented during clinical interview and every baseline session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2000" kern="1200" dirty="0"/>
                <a:t>Uniform across all participants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0064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92300-8801-684D-8A4F-D6ED68203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C. Procedures – Baseline Phase (Clinical Interview)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D24E8-A895-804F-BDB0-90143F856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Open-ended questions </a:t>
            </a:r>
          </a:p>
          <a:p>
            <a:pPr lvl="1"/>
            <a:r>
              <a:rPr lang="en-US" dirty="0"/>
              <a:t>What are you concerns since the concussion?</a:t>
            </a:r>
          </a:p>
          <a:p>
            <a:pPr lvl="1"/>
            <a:r>
              <a:rPr lang="en-US" dirty="0"/>
              <a:t>If you could make progress in one area, what would it be?</a:t>
            </a:r>
          </a:p>
          <a:p>
            <a:pPr lvl="1"/>
            <a:r>
              <a:rPr lang="en-US" dirty="0"/>
              <a:t>What has changed since your concussion?</a:t>
            </a:r>
          </a:p>
          <a:p>
            <a:pPr lvl="1"/>
            <a:r>
              <a:rPr lang="en-US" dirty="0"/>
              <a:t>What have you tried?</a:t>
            </a:r>
          </a:p>
          <a:p>
            <a:r>
              <a:rPr lang="en-US" dirty="0"/>
              <a:t>Validation and self-reflection of participant statements</a:t>
            </a:r>
          </a:p>
          <a:p>
            <a:r>
              <a:rPr lang="en-US" dirty="0"/>
              <a:t>Facilitates the identification of priorities and goal development </a:t>
            </a:r>
          </a:p>
        </p:txBody>
      </p:sp>
    </p:spTree>
    <p:extLst>
      <p:ext uri="{BB962C8B-B14F-4D97-AF65-F5344CB8AC3E}">
        <p14:creationId xmlns:p14="http://schemas.microsoft.com/office/powerpoint/2010/main" val="370664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42B93-5CEB-0E4E-B642-009D26D5B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C. Procedures – Baseline Phase (Psychoeducation)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24663-BAF9-304B-8802-CC41A1EBB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Uniform delivery across participants </a:t>
            </a:r>
          </a:p>
          <a:p>
            <a:r>
              <a:rPr lang="en-US" dirty="0"/>
              <a:t>Three specific topics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Symptom expectations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Symptom duration 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dirty="0"/>
              <a:t>Symptom management </a:t>
            </a:r>
          </a:p>
          <a:p>
            <a:r>
              <a:rPr lang="en-US" dirty="0"/>
              <a:t>Delivered via didactic instruction with teach-back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19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1B7DD-B8AE-984F-A042-6BF40E9CA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1DF68-C11B-7147-A809-25435B850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Study rationale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Research questions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Methods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Results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Discussion and interpretation </a:t>
            </a:r>
          </a:p>
        </p:txBody>
      </p:sp>
    </p:spTree>
    <p:extLst>
      <p:ext uri="{BB962C8B-B14F-4D97-AF65-F5344CB8AC3E}">
        <p14:creationId xmlns:p14="http://schemas.microsoft.com/office/powerpoint/2010/main" val="3565685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96ECE-D50C-FE4B-A9D8-A6D9EEA5A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Procedures – Experimental Phase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3D55999-6B5B-4B41-ACF2-6CF3FE2348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800448"/>
              </p:ext>
            </p:extLst>
          </p:nvPr>
        </p:nvGraphicFramePr>
        <p:xfrm>
          <a:off x="1661160" y="1268016"/>
          <a:ext cx="7002780" cy="3601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96967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125D9-50E8-BA42-862E-27F77AC1D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Measurements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5A2D208-2586-5043-BFD9-87A3811B7C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3041474"/>
              </p:ext>
            </p:extLst>
          </p:nvPr>
        </p:nvGraphicFramePr>
        <p:xfrm>
          <a:off x="779016" y="1119883"/>
          <a:ext cx="7839075" cy="3852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9473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160D5-35B4-0A41-A9A2-AF8A1B6D6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D. Measurements - Repeated Measurements (Status Tracking)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B9199-56FE-F14E-A487-A0CD04764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Collected every session during both phases </a:t>
            </a:r>
          </a:p>
          <a:p>
            <a:r>
              <a:rPr lang="en-US" dirty="0"/>
              <a:t>Directly corresponded to participant GAS </a:t>
            </a:r>
          </a:p>
          <a:p>
            <a:r>
              <a:rPr lang="en-US" dirty="0"/>
              <a:t>Aligned with participant functional goal</a:t>
            </a:r>
          </a:p>
          <a:p>
            <a:r>
              <a:rPr lang="en-US" dirty="0"/>
              <a:t>Primary indicator of responsivity to treatment</a:t>
            </a:r>
          </a:p>
          <a:p>
            <a:r>
              <a:rPr lang="en-US" dirty="0"/>
              <a:t>Primary measurement analyzed to determine existence of functional relation </a:t>
            </a:r>
          </a:p>
          <a:p>
            <a:r>
              <a:rPr lang="en-US" dirty="0"/>
              <a:t>Hypothesized to increase with the introduction of personalized cognitive strategy instruction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4EB607-895B-014A-8987-8165F382AEA8}"/>
              </a:ext>
            </a:extLst>
          </p:cNvPr>
          <p:cNvSpPr/>
          <p:nvPr/>
        </p:nvSpPr>
        <p:spPr>
          <a:xfrm>
            <a:off x="4723925" y="4459336"/>
            <a:ext cx="34385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Ownsworth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2000; Toglia &amp; Kirk, 2000)</a:t>
            </a:r>
          </a:p>
        </p:txBody>
      </p:sp>
    </p:spTree>
    <p:extLst>
      <p:ext uri="{BB962C8B-B14F-4D97-AF65-F5344CB8AC3E}">
        <p14:creationId xmlns:p14="http://schemas.microsoft.com/office/powerpoint/2010/main" val="3549885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B9199-56FE-F14E-A487-A0CD04764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11" y="1369219"/>
            <a:ext cx="7838439" cy="3339941"/>
          </a:xfrm>
        </p:spPr>
        <p:txBody>
          <a:bodyPr>
            <a:normAutofit/>
          </a:bodyPr>
          <a:lstStyle/>
          <a:p>
            <a:r>
              <a:rPr lang="en-US" dirty="0"/>
              <a:t>Rationale: </a:t>
            </a:r>
          </a:p>
          <a:p>
            <a:pPr lvl="1"/>
            <a:r>
              <a:rPr lang="en-US" dirty="0"/>
              <a:t>has been measured in previous mTBI literature </a:t>
            </a:r>
          </a:p>
          <a:p>
            <a:pPr lvl="1"/>
            <a:r>
              <a:rPr lang="en-US" dirty="0"/>
              <a:t>Frequency identified to increase post-intervention 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Present study: </a:t>
            </a:r>
          </a:p>
          <a:p>
            <a:pPr lvl="1"/>
            <a:r>
              <a:rPr lang="en-US" dirty="0"/>
              <a:t>Hypothesized that elevated and sustained frequency of strategy use would occur parallel to increased and sustained progress on status tracking measurement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4E70CB-F6BA-0D44-AA67-7FCB1DF6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D. Measurements - Repeated Measurements (Frequency of Strategy Use)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8EF882-47F6-AC46-B502-A8BD6A1F9A13}"/>
              </a:ext>
            </a:extLst>
          </p:cNvPr>
          <p:cNvSpPr/>
          <p:nvPr/>
        </p:nvSpPr>
        <p:spPr>
          <a:xfrm>
            <a:off x="4168326" y="4500324"/>
            <a:ext cx="34208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(Huckans et al., 2010; Storzbach et al., 2017)</a:t>
            </a:r>
          </a:p>
        </p:txBody>
      </p:sp>
    </p:spTree>
    <p:extLst>
      <p:ext uri="{BB962C8B-B14F-4D97-AF65-F5344CB8AC3E}">
        <p14:creationId xmlns:p14="http://schemas.microsoft.com/office/powerpoint/2010/main" val="1949230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5F77E-5D47-7E4D-AEB8-9E0BA8FFB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D. Measurements - Repeated Measurements (Perceived Strategy Helpfulness)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C8CEC-E6DF-4D4F-B847-24C04F7EC0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Rationale: </a:t>
            </a:r>
          </a:p>
          <a:p>
            <a:pPr lvl="1"/>
            <a:r>
              <a:rPr lang="en-US" dirty="0"/>
              <a:t>has been measured in previous mTBI literature </a:t>
            </a:r>
          </a:p>
          <a:p>
            <a:pPr lvl="1"/>
            <a:r>
              <a:rPr lang="en-US" dirty="0"/>
              <a:t>Strategies found to be more helpful in individuals with high frequency of use </a:t>
            </a:r>
          </a:p>
          <a:p>
            <a:endParaRPr lang="en-US" dirty="0"/>
          </a:p>
          <a:p>
            <a:r>
              <a:rPr lang="en-US" dirty="0"/>
              <a:t>Present Study:</a:t>
            </a:r>
          </a:p>
          <a:p>
            <a:pPr lvl="1"/>
            <a:r>
              <a:rPr lang="en-US" dirty="0"/>
              <a:t>Hypothesized that elevated and sustained strategy helpfulness would correspond with sustained improvements on status tracking measurement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7C9669-0828-1D4E-86C7-E8825526E4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Measured on a 1-5 scale:</a:t>
            </a:r>
          </a:p>
          <a:p>
            <a:pPr lvl="1"/>
            <a:r>
              <a:rPr lang="en-US" dirty="0"/>
              <a:t>1 = not helpful at all</a:t>
            </a:r>
          </a:p>
          <a:p>
            <a:pPr lvl="1"/>
            <a:r>
              <a:rPr lang="en-US" dirty="0"/>
              <a:t>2 = not helpful </a:t>
            </a:r>
          </a:p>
          <a:p>
            <a:pPr lvl="1"/>
            <a:r>
              <a:rPr lang="en-US" dirty="0"/>
              <a:t>3 = somewhat helpful</a:t>
            </a:r>
          </a:p>
          <a:p>
            <a:pPr lvl="1"/>
            <a:r>
              <a:rPr lang="en-US" dirty="0"/>
              <a:t>4 = helpful </a:t>
            </a:r>
          </a:p>
          <a:p>
            <a:pPr lvl="1"/>
            <a:r>
              <a:rPr lang="en-US" dirty="0"/>
              <a:t>5 = very helpful 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B1E8D0-F316-4343-BA13-876C4F39BD69}"/>
              </a:ext>
            </a:extLst>
          </p:cNvPr>
          <p:cNvSpPr/>
          <p:nvPr/>
        </p:nvSpPr>
        <p:spPr>
          <a:xfrm>
            <a:off x="5094542" y="4443609"/>
            <a:ext cx="34208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(Huckans et al., 2010; Storzbach et al., 2017)</a:t>
            </a:r>
          </a:p>
        </p:txBody>
      </p:sp>
    </p:spTree>
    <p:extLst>
      <p:ext uri="{BB962C8B-B14F-4D97-AF65-F5344CB8AC3E}">
        <p14:creationId xmlns:p14="http://schemas.microsoft.com/office/powerpoint/2010/main" val="1274227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D3059-6FBE-8C4A-A499-AD054451C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D. Measurements – Pre/Post Outcome Measurements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20BF9-27C8-3E45-B501-ACD6153351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Goal Attainment Scale (GAS)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Behavior Rating Index of Executive Functioning* (BRIEF)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Concussion Learning Assessment and School Survey* (CLASS)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Post-Concussion Symptom Scale (PCSS)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79D47-3783-E74E-B7C7-83E89AF758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*Administered to both participant and their parent </a:t>
            </a:r>
          </a:p>
          <a:p>
            <a:r>
              <a:rPr lang="en-US" dirty="0"/>
              <a:t>BRIEF, CLASS, and PCSS administered three times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dirty="0"/>
              <a:t>Session 1 (clinical interview)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dirty="0"/>
              <a:t>Transition from baseline phase to experimental phase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dirty="0"/>
              <a:t>Completion of study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59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BBE0F-EC2B-BD43-8961-7107ED4F7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D. Measurements - Pre/Post Outcome Measurements (GAS)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3809E-208E-6E4D-B90F-CA8EADF17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Hierarchy of potential outcome with 5 discrete, equidistant levels </a:t>
            </a:r>
          </a:p>
          <a:p>
            <a:pPr lvl="1"/>
            <a:r>
              <a:rPr lang="en-US" dirty="0"/>
              <a:t>Best possible improvement</a:t>
            </a:r>
          </a:p>
          <a:p>
            <a:pPr lvl="1"/>
            <a:r>
              <a:rPr lang="en-US" dirty="0"/>
              <a:t>Better than expected improvement </a:t>
            </a:r>
          </a:p>
          <a:p>
            <a:pPr lvl="1"/>
            <a:r>
              <a:rPr lang="en-US" dirty="0"/>
              <a:t>Expected improvement</a:t>
            </a:r>
          </a:p>
          <a:p>
            <a:pPr lvl="1"/>
            <a:r>
              <a:rPr lang="en-US" dirty="0"/>
              <a:t>Baseline performance</a:t>
            </a:r>
          </a:p>
          <a:p>
            <a:pPr lvl="1"/>
            <a:r>
              <a:rPr lang="en-US" dirty="0"/>
              <a:t>Much less than expected performance</a:t>
            </a:r>
          </a:p>
          <a:p>
            <a:r>
              <a:rPr lang="en-US" dirty="0"/>
              <a:t>Aligned with participant treatment goals </a:t>
            </a:r>
          </a:p>
          <a:p>
            <a:r>
              <a:rPr lang="en-US" dirty="0"/>
              <a:t>Directly corresponded to status tracking measurement </a:t>
            </a:r>
          </a:p>
          <a:p>
            <a:r>
              <a:rPr lang="en-US" dirty="0"/>
              <a:t>Participants hypothesized to obtain and sustain expected levels of performance or greater with introduction of personalized cognitive strategy instruction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D9A2D5-B28A-6941-A0F0-A9CF1F0B5090}"/>
              </a:ext>
            </a:extLst>
          </p:cNvPr>
          <p:cNvSpPr/>
          <p:nvPr/>
        </p:nvSpPr>
        <p:spPr>
          <a:xfrm>
            <a:off x="5324890" y="4354830"/>
            <a:ext cx="26959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(Grant &amp; Ponsford, 2014; Krasny-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Pacini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2013;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Malec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2001)</a:t>
            </a:r>
          </a:p>
        </p:txBody>
      </p:sp>
    </p:spTree>
    <p:extLst>
      <p:ext uri="{BB962C8B-B14F-4D97-AF65-F5344CB8AC3E}">
        <p14:creationId xmlns:p14="http://schemas.microsoft.com/office/powerpoint/2010/main" val="2095830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3C54D-5F7A-6745-8930-C83479048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D. Measurements - Pre/Post Outcome Measurements (BRIEF)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5605F-F72C-F347-8A47-10EE76A2B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Questionnaire to measure executive functioning and behavioral regulation skills </a:t>
            </a:r>
          </a:p>
          <a:p>
            <a:r>
              <a:rPr lang="en-US" dirty="0"/>
              <a:t>Parent and participant report </a:t>
            </a:r>
          </a:p>
          <a:p>
            <a:r>
              <a:rPr lang="en-US" dirty="0"/>
              <a:t>BRIEF-2: participants ages 13-17</a:t>
            </a:r>
          </a:p>
          <a:p>
            <a:endParaRPr lang="en-US" dirty="0"/>
          </a:p>
          <a:p>
            <a:r>
              <a:rPr lang="en-US" dirty="0"/>
              <a:t>Rationale for present study:</a:t>
            </a:r>
          </a:p>
          <a:p>
            <a:pPr lvl="1"/>
            <a:r>
              <a:rPr lang="en-US" dirty="0"/>
              <a:t>Identify clinically elevated scores at first administration to assist in goal formation and eventual treatment selection</a:t>
            </a:r>
          </a:p>
          <a:p>
            <a:pPr lvl="1"/>
            <a:r>
              <a:rPr lang="en-US" dirty="0"/>
              <a:t>Hypothesized index/scale scores that influenced treatment at first administration would obtain most positive change following delivery of personalized cognitive strategy instruction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D5DDC3-08DC-2E4E-8C30-2AF20257AC70}"/>
              </a:ext>
            </a:extLst>
          </p:cNvPr>
          <p:cNvSpPr/>
          <p:nvPr/>
        </p:nvSpPr>
        <p:spPr>
          <a:xfrm>
            <a:off x="6043810" y="4456033"/>
            <a:ext cx="1906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Gioia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2000)</a:t>
            </a:r>
          </a:p>
        </p:txBody>
      </p:sp>
    </p:spTree>
    <p:extLst>
      <p:ext uri="{BB962C8B-B14F-4D97-AF65-F5344CB8AC3E}">
        <p14:creationId xmlns:p14="http://schemas.microsoft.com/office/powerpoint/2010/main" val="2356370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0365A-CBD9-0B49-8368-4E225E5C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BRIEF-2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929D8D2-866F-4C42-A701-A5C93F23047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6275" y="1370013"/>
          <a:ext cx="7839075" cy="298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2953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3C54D-5F7A-6745-8930-C83479048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D. Measurements - Pre/Post Outcome Measurements (CLASS)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5605F-F72C-F347-8A47-10EE76A2B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20-item questionnaire assessing:</a:t>
            </a:r>
          </a:p>
          <a:p>
            <a:pPr lvl="1"/>
            <a:r>
              <a:rPr lang="en-US" dirty="0"/>
              <a:t>Concern for injury’s effect on school learning and performance </a:t>
            </a:r>
          </a:p>
          <a:p>
            <a:pPr lvl="1"/>
            <a:r>
              <a:rPr lang="en-US" dirty="0"/>
              <a:t>New or exacerbated post-concussion academic problems </a:t>
            </a:r>
          </a:p>
          <a:p>
            <a:pPr lvl="1"/>
            <a:r>
              <a:rPr lang="en-US" dirty="0"/>
              <a:t>Perceived impact on academic performance </a:t>
            </a:r>
          </a:p>
          <a:p>
            <a:r>
              <a:rPr lang="en-US" dirty="0"/>
              <a:t>Parent and participant report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Rationale for present study:</a:t>
            </a:r>
          </a:p>
          <a:p>
            <a:pPr lvl="1"/>
            <a:r>
              <a:rPr lang="en-US" dirty="0"/>
              <a:t>First administration – identify academic behaviors perceived to be challenging or stressful and influence treatment goal </a:t>
            </a:r>
          </a:p>
          <a:p>
            <a:pPr lvl="1"/>
            <a:r>
              <a:rPr lang="en-US" dirty="0"/>
              <a:t>Hypothesized that responses that influenced treatment selection at first administration would yield most positive change after delivery of personalized cognitive strategy instruction 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7F34EC-4BB4-B34B-856C-443A43087740}"/>
              </a:ext>
            </a:extLst>
          </p:cNvPr>
          <p:cNvSpPr/>
          <p:nvPr/>
        </p:nvSpPr>
        <p:spPr>
          <a:xfrm>
            <a:off x="4075044" y="443367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(Ransom et al., 2015; Ransom et al., 2016)</a:t>
            </a:r>
          </a:p>
        </p:txBody>
      </p:sp>
    </p:spTree>
    <p:extLst>
      <p:ext uri="{BB962C8B-B14F-4D97-AF65-F5344CB8AC3E}">
        <p14:creationId xmlns:p14="http://schemas.microsoft.com/office/powerpoint/2010/main" val="4248594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A56E1-D923-0045-BB8D-93289E4F4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Study Rationale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84041-CFB9-0345-B543-62D70A0D1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dirty="0"/>
              <a:t>Define concussion 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Define prolonged concussion symptoms (PCS)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Summary of current treatment recommendations 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Knowledge gap </a:t>
            </a:r>
          </a:p>
        </p:txBody>
      </p:sp>
    </p:spTree>
    <p:extLst>
      <p:ext uri="{BB962C8B-B14F-4D97-AF65-F5344CB8AC3E}">
        <p14:creationId xmlns:p14="http://schemas.microsoft.com/office/powerpoint/2010/main" val="4098749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7354A-5A65-F142-A5B2-90C80E75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214" y="342900"/>
            <a:ext cx="2949575" cy="1200150"/>
          </a:xfrm>
        </p:spPr>
        <p:txBody>
          <a:bodyPr anchor="t">
            <a:normAutofit/>
          </a:bodyPr>
          <a:lstStyle/>
          <a:p>
            <a:r>
              <a:rPr lang="en-US" dirty="0"/>
              <a:t>CLASS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9AA7B6-EADF-1D46-AE0E-864ED4931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9982" y="342901"/>
            <a:ext cx="3100459" cy="4052888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00362A4-3AF7-4270-9BFD-9EAF1C1366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8214" y="1543050"/>
            <a:ext cx="2949575" cy="2858691"/>
          </a:xfrm>
        </p:spPr>
        <p:txBody>
          <a:bodyPr/>
          <a:lstStyle/>
          <a:p>
            <a:r>
              <a:rPr lang="en-US" dirty="0"/>
              <a:t>Questions 1-14 rated: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lot worse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Somewhat worse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little worse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Note worse </a:t>
            </a:r>
          </a:p>
        </p:txBody>
      </p:sp>
    </p:spTree>
    <p:extLst>
      <p:ext uri="{BB962C8B-B14F-4D97-AF65-F5344CB8AC3E}">
        <p14:creationId xmlns:p14="http://schemas.microsoft.com/office/powerpoint/2010/main" val="4562507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B1B07-5885-AC4E-9A57-2961E1D78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214" y="342900"/>
            <a:ext cx="2949575" cy="1200150"/>
          </a:xfrm>
        </p:spPr>
        <p:txBody>
          <a:bodyPr anchor="t">
            <a:normAutofit/>
          </a:bodyPr>
          <a:lstStyle/>
          <a:p>
            <a:r>
              <a:rPr lang="en-US" dirty="0"/>
              <a:t>CLASS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42B582-D451-6843-9FDF-6B0328B1B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9850" y="342901"/>
            <a:ext cx="3120723" cy="4052888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FA980BD-34C7-427A-9EE8-F86FD657A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8214" y="1543050"/>
            <a:ext cx="2949575" cy="2858691"/>
          </a:xfrm>
        </p:spPr>
        <p:txBody>
          <a:bodyPr/>
          <a:lstStyle/>
          <a:p>
            <a:r>
              <a:rPr lang="en-US" dirty="0"/>
              <a:t>Questions 15-20 rated: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Very stressful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Moderately stressful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little stressful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 stressful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8097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3C54D-5F7A-6745-8930-C83479048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D. Measurements - Pre/Post Outcome Measurements (PCSS)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5605F-F72C-F347-8A47-10EE76A2B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22-item symptom questionnaire </a:t>
            </a:r>
          </a:p>
          <a:p>
            <a:r>
              <a:rPr lang="en-US" dirty="0"/>
              <a:t>Rated 0 (no symptoms) to 6 (severe symptoms)</a:t>
            </a:r>
          </a:p>
          <a:p>
            <a:r>
              <a:rPr lang="en-US" dirty="0"/>
              <a:t>Symptoms 18-21 represent </a:t>
            </a:r>
            <a:r>
              <a:rPr lang="en-US" i="1" dirty="0"/>
              <a:t>cognitive symptom cluster </a:t>
            </a:r>
          </a:p>
          <a:p>
            <a:endParaRPr lang="en-US" dirty="0"/>
          </a:p>
          <a:p>
            <a:r>
              <a:rPr lang="en-US" dirty="0"/>
              <a:t>Rationale for present study:</a:t>
            </a:r>
          </a:p>
          <a:p>
            <a:pPr lvl="1"/>
            <a:r>
              <a:rPr lang="en-US" dirty="0"/>
              <a:t>Observe change in </a:t>
            </a:r>
            <a:r>
              <a:rPr lang="en-US" i="1" dirty="0"/>
              <a:t>cognitive symptom cluster </a:t>
            </a:r>
            <a:r>
              <a:rPr lang="en-US" dirty="0"/>
              <a:t>severity rating </a:t>
            </a:r>
          </a:p>
          <a:p>
            <a:pPr lvl="1"/>
            <a:r>
              <a:rPr lang="en-US" dirty="0"/>
              <a:t>Hypothesized </a:t>
            </a:r>
            <a:r>
              <a:rPr lang="en-US" i="1" dirty="0"/>
              <a:t>cognitive symptom cluster </a:t>
            </a:r>
            <a:r>
              <a:rPr lang="en-US" dirty="0"/>
              <a:t>severity ratings would decrease following the delivery of personalized cognitive strategy instruction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6B215B-21EE-1B46-91DD-4D71737C667D}"/>
              </a:ext>
            </a:extLst>
          </p:cNvPr>
          <p:cNvSpPr/>
          <p:nvPr/>
        </p:nvSpPr>
        <p:spPr>
          <a:xfrm>
            <a:off x="4280534" y="4456033"/>
            <a:ext cx="31833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(Harmon et al., 2019;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Kontos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2012)</a:t>
            </a:r>
          </a:p>
        </p:txBody>
      </p:sp>
    </p:spTree>
    <p:extLst>
      <p:ext uri="{BB962C8B-B14F-4D97-AF65-F5344CB8AC3E}">
        <p14:creationId xmlns:p14="http://schemas.microsoft.com/office/powerpoint/2010/main" val="467823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20DD9-5EB7-5B48-92CC-55F1AC85D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D. Measurements – Measurements of Treatment Implementation and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40A7A-4348-974E-8D11-C8848D251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Treatment fidelity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Social validity and treatment appropriateness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Treatment attendance 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980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0056A-05EC-9F49-B516-5C6729053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D. Measurements – Measurements of Treatment Implementation and Outcome (Treatment Fidelity)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3A6E6-DC78-B74B-8716-DFE307B5E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11" y="1538184"/>
            <a:ext cx="7838439" cy="298561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Two observers </a:t>
            </a:r>
          </a:p>
          <a:p>
            <a:r>
              <a:rPr lang="en-US" dirty="0"/>
              <a:t>Five fidelity checklists across both phases</a:t>
            </a:r>
          </a:p>
          <a:p>
            <a:r>
              <a:rPr lang="en-US" dirty="0"/>
              <a:t>Session objectives rated on ordinal 0-2 scale </a:t>
            </a:r>
          </a:p>
          <a:p>
            <a:pPr lvl="1"/>
            <a:r>
              <a:rPr lang="en-US" dirty="0"/>
              <a:t>0 = objective was not introduced or covered by clinicians </a:t>
            </a:r>
          </a:p>
          <a:p>
            <a:pPr lvl="1"/>
            <a:r>
              <a:rPr lang="en-US" dirty="0"/>
              <a:t>1 = objective was partially achieved </a:t>
            </a:r>
          </a:p>
          <a:p>
            <a:pPr lvl="1"/>
            <a:r>
              <a:rPr lang="en-US" dirty="0"/>
              <a:t>2 = objective was fully achieved </a:t>
            </a:r>
          </a:p>
          <a:p>
            <a:r>
              <a:rPr lang="en-US" dirty="0"/>
              <a:t>Acceptable treatment fidelity = rating of 75% or greater</a:t>
            </a:r>
          </a:p>
          <a:p>
            <a:r>
              <a:rPr lang="en-US" dirty="0"/>
              <a:t>Calculated inter-rater reliability of fidelity measurement with Cohen’s </a:t>
            </a:r>
            <a:r>
              <a:rPr lang="en-US" i="1" dirty="0"/>
              <a:t>Kappa </a:t>
            </a:r>
          </a:p>
          <a:p>
            <a:pPr lvl="1"/>
            <a:r>
              <a:rPr lang="en-US" dirty="0"/>
              <a:t>Acceptable agreement considered if there was weighted Cohen’s </a:t>
            </a:r>
            <a:r>
              <a:rPr lang="en-US" i="1" dirty="0"/>
              <a:t>Kappa</a:t>
            </a:r>
            <a:r>
              <a:rPr lang="en-US" dirty="0"/>
              <a:t> of .60 or greater across sessions rated by both observers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90839D-F30D-A547-A40F-0E62B8B53DD8}"/>
              </a:ext>
            </a:extLst>
          </p:cNvPr>
          <p:cNvSpPr/>
          <p:nvPr/>
        </p:nvSpPr>
        <p:spPr>
          <a:xfrm>
            <a:off x="3345562" y="4500324"/>
            <a:ext cx="40193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(Cohen, 1968; Fleiss, 1973; Toglia et al., 2020)</a:t>
            </a:r>
          </a:p>
        </p:txBody>
      </p:sp>
    </p:spTree>
    <p:extLst>
      <p:ext uri="{BB962C8B-B14F-4D97-AF65-F5344CB8AC3E}">
        <p14:creationId xmlns:p14="http://schemas.microsoft.com/office/powerpoint/2010/main" val="130446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A21B3-5A4F-2742-AE2C-612D7FC4D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11" y="393113"/>
            <a:ext cx="7838439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D. Measurements – Measurements of Treatment Implementation and Outcome (Social Validity and Treatment Appropriateness)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8447D-CA06-234C-AD8C-19D621599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11" y="1958009"/>
            <a:ext cx="7838439" cy="25956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Modified version of Treatment Acceptability Rating Form-Revised (TARF-R) (Reimers et al., 1992)</a:t>
            </a:r>
          </a:p>
          <a:p>
            <a:r>
              <a:rPr lang="en-US" dirty="0"/>
              <a:t>Seven items</a:t>
            </a:r>
          </a:p>
          <a:p>
            <a:r>
              <a:rPr lang="en-US" dirty="0"/>
              <a:t>Rated on 5-point Likert scale </a:t>
            </a:r>
          </a:p>
          <a:p>
            <a:pPr lvl="1"/>
            <a:r>
              <a:rPr lang="en-US" dirty="0"/>
              <a:t>1 = Strongly disagree</a:t>
            </a:r>
          </a:p>
          <a:p>
            <a:pPr lvl="1"/>
            <a:r>
              <a:rPr lang="en-US" dirty="0"/>
              <a:t>2 = Disagree</a:t>
            </a:r>
          </a:p>
          <a:p>
            <a:pPr lvl="1"/>
            <a:r>
              <a:rPr lang="en-US" dirty="0"/>
              <a:t>3 = Neutral </a:t>
            </a:r>
          </a:p>
          <a:p>
            <a:pPr lvl="1"/>
            <a:r>
              <a:rPr lang="en-US" dirty="0"/>
              <a:t>4 = Agree</a:t>
            </a:r>
          </a:p>
          <a:p>
            <a:pPr lvl="1"/>
            <a:r>
              <a:rPr lang="en-US" dirty="0"/>
              <a:t>5 = Strongly agree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AA5E7A-E7C8-C745-AE27-466BE5EACF50}"/>
              </a:ext>
            </a:extLst>
          </p:cNvPr>
          <p:cNvSpPr/>
          <p:nvPr/>
        </p:nvSpPr>
        <p:spPr>
          <a:xfrm>
            <a:off x="4314432" y="4399724"/>
            <a:ext cx="3454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(Reimers et al., 1992; Schwartz &amp; Baer, 1991)</a:t>
            </a:r>
          </a:p>
        </p:txBody>
      </p:sp>
    </p:spTree>
    <p:extLst>
      <p:ext uri="{BB962C8B-B14F-4D97-AF65-F5344CB8AC3E}">
        <p14:creationId xmlns:p14="http://schemas.microsoft.com/office/powerpoint/2010/main" val="891022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BC623-19B6-3247-A225-7FDE106F9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D. Measurements – Measurements of Treatment Implementation and Outcome (Treatment Attendance)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C9A1B-FA59-BE40-9543-952F6B95F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11" y="1796601"/>
            <a:ext cx="7838439" cy="2985611"/>
          </a:xfrm>
        </p:spPr>
        <p:txBody>
          <a:bodyPr/>
          <a:lstStyle/>
          <a:p>
            <a:r>
              <a:rPr lang="en-US" dirty="0"/>
              <a:t>Measured as number of sessions per participant that required rescheduling </a:t>
            </a:r>
          </a:p>
          <a:p>
            <a:r>
              <a:rPr lang="en-US" dirty="0"/>
              <a:t>Participant 1 rescheduled two sessions </a:t>
            </a:r>
          </a:p>
          <a:p>
            <a:r>
              <a:rPr lang="en-US" dirty="0"/>
              <a:t>Participants 2 and 3 rescheduled zero sessions </a:t>
            </a:r>
          </a:p>
        </p:txBody>
      </p:sp>
    </p:spTree>
    <p:extLst>
      <p:ext uri="{BB962C8B-B14F-4D97-AF65-F5344CB8AC3E}">
        <p14:creationId xmlns:p14="http://schemas.microsoft.com/office/powerpoint/2010/main" val="33101312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A069A-7532-0845-8BF5-E1B12D5FB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E. Analyses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C9C19-F8B0-534A-A491-BEE270ED6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Research Question 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3C4FF-9267-3341-AF47-B66B1A8BEB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Visual analysis</a:t>
            </a:r>
          </a:p>
          <a:p>
            <a:pPr lvl="1"/>
            <a:r>
              <a:rPr lang="en-US" dirty="0"/>
              <a:t>Level </a:t>
            </a:r>
          </a:p>
          <a:p>
            <a:pPr lvl="1"/>
            <a:r>
              <a:rPr lang="en-US" dirty="0"/>
              <a:t>Trend</a:t>
            </a:r>
          </a:p>
          <a:p>
            <a:pPr lvl="1"/>
            <a:r>
              <a:rPr lang="en-US" dirty="0"/>
              <a:t>Immediacy of effect </a:t>
            </a:r>
          </a:p>
          <a:p>
            <a:pPr lvl="1"/>
            <a:r>
              <a:rPr lang="en-US" dirty="0"/>
              <a:t>Consistency across phases</a:t>
            </a:r>
          </a:p>
          <a:p>
            <a:r>
              <a:rPr lang="en-US" dirty="0"/>
              <a:t>Statistical analysis</a:t>
            </a:r>
          </a:p>
          <a:p>
            <a:pPr lvl="1"/>
            <a:r>
              <a:rPr lang="en-US" i="1" dirty="0"/>
              <a:t>Tau-U</a:t>
            </a:r>
          </a:p>
          <a:p>
            <a:pPr lvl="1"/>
            <a:r>
              <a:rPr lang="en-US" dirty="0"/>
              <a:t>Multilevel Modeling (MLM)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E76621-1F28-C848-8226-DB46A58A88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Research Question 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47A9B4-9E3E-AE45-96DC-F16E0C7501F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Descriptive analysis </a:t>
            </a:r>
          </a:p>
          <a:p>
            <a:r>
              <a:rPr lang="en-US" dirty="0"/>
              <a:t>Reliable Change Index (RCI)</a:t>
            </a:r>
          </a:p>
          <a:p>
            <a:pPr lvl="1"/>
            <a:r>
              <a:rPr lang="en-US" dirty="0"/>
              <a:t>analyze change in </a:t>
            </a:r>
            <a:r>
              <a:rPr lang="en-US"/>
              <a:t>BRIEF-2 responses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709053-ACAA-2745-9524-264057B84330}"/>
              </a:ext>
            </a:extLst>
          </p:cNvPr>
          <p:cNvSpPr/>
          <p:nvPr/>
        </p:nvSpPr>
        <p:spPr>
          <a:xfrm>
            <a:off x="4371585" y="42233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(Hawley, 1995; Horner et al., 2005; Jacobson et al., 1999; Jacobson &amp; Truax, 1991;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Moeyaert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2014; Parker et al., 2011;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Shadish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2008)</a:t>
            </a:r>
          </a:p>
        </p:txBody>
      </p:sp>
    </p:spTree>
    <p:extLst>
      <p:ext uri="{BB962C8B-B14F-4D97-AF65-F5344CB8AC3E}">
        <p14:creationId xmlns:p14="http://schemas.microsoft.com/office/powerpoint/2010/main" val="3954364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A3C42-F882-7A42-876A-1F9C4E576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Results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3449E-3749-9643-8331-0561A7A75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014" y="1877094"/>
            <a:ext cx="3390630" cy="244823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A. Treatment goals  </a:t>
            </a:r>
          </a:p>
          <a:p>
            <a:pPr marL="0" indent="0">
              <a:buNone/>
            </a:pPr>
            <a:r>
              <a:rPr lang="en-US" dirty="0"/>
              <a:t>B. Cognitive strategies </a:t>
            </a:r>
          </a:p>
          <a:p>
            <a:pPr marL="0" indent="0">
              <a:buNone/>
            </a:pPr>
            <a:r>
              <a:rPr lang="en-US" dirty="0"/>
              <a:t>C. RQ 1 results </a:t>
            </a:r>
          </a:p>
          <a:p>
            <a:pPr lvl="1"/>
            <a:r>
              <a:rPr lang="en-US" dirty="0"/>
              <a:t>Visual analysis</a:t>
            </a:r>
          </a:p>
          <a:p>
            <a:pPr lvl="1"/>
            <a:r>
              <a:rPr lang="en-US" i="1" dirty="0"/>
              <a:t>Tau-U</a:t>
            </a:r>
          </a:p>
          <a:p>
            <a:pPr lvl="1"/>
            <a:r>
              <a:rPr lang="en-US" dirty="0"/>
              <a:t>MLM</a:t>
            </a:r>
          </a:p>
          <a:p>
            <a:pPr lvl="1"/>
            <a:r>
              <a:rPr lang="en-US" dirty="0"/>
              <a:t>GAS outcome</a:t>
            </a:r>
          </a:p>
          <a:p>
            <a:pPr lvl="1"/>
            <a:r>
              <a:rPr lang="en-US" dirty="0"/>
              <a:t>Frequency of strategy use and perceived strategy helpfulness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C392B6D-6067-D442-B7E1-47250FC0E493}"/>
              </a:ext>
            </a:extLst>
          </p:cNvPr>
          <p:cNvSpPr txBox="1">
            <a:spLocks/>
          </p:cNvSpPr>
          <p:nvPr/>
        </p:nvSpPr>
        <p:spPr>
          <a:xfrm>
            <a:off x="4414900" y="1898884"/>
            <a:ext cx="3390630" cy="2448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5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Open Sans" charset="0"/>
                <a:ea typeface="Open Sans" charset="0"/>
                <a:cs typeface="Open San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/>
              <a:t>D. RQ 2 Results </a:t>
            </a:r>
          </a:p>
          <a:p>
            <a:pPr marL="0" indent="0">
              <a:buNone/>
            </a:pPr>
            <a:r>
              <a:rPr lang="en-US" sz="2100" dirty="0"/>
              <a:t>E. Treatment fidelity </a:t>
            </a:r>
          </a:p>
          <a:p>
            <a:pPr marL="0" indent="0">
              <a:buNone/>
            </a:pPr>
            <a:r>
              <a:rPr lang="en-US" sz="2100" dirty="0"/>
              <a:t>F. Social validity and treatment appropriateness</a:t>
            </a:r>
          </a:p>
        </p:txBody>
      </p:sp>
    </p:spTree>
    <p:extLst>
      <p:ext uri="{BB962C8B-B14F-4D97-AF65-F5344CB8AC3E}">
        <p14:creationId xmlns:p14="http://schemas.microsoft.com/office/powerpoint/2010/main" val="12222608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52ACE-414F-2341-8F18-A5DDB1B0C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 Treatment Goals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45E46-BA70-1246-8998-1768F54C1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27" y="1243415"/>
            <a:ext cx="7393662" cy="347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592200-6720-AA49-9BB7-33B188FBE678}"/>
              </a:ext>
            </a:extLst>
          </p:cNvPr>
          <p:cNvSpPr txBox="1"/>
          <p:nvPr/>
        </p:nvSpPr>
        <p:spPr>
          <a:xfrm>
            <a:off x="3575401" y="3330202"/>
            <a:ext cx="556859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</a:rPr>
              <a:t>The application of biomechanical force to the head and/or neck via linear and/or rotational acceleration that leads to observable changes in cognitive, somatic, and neurobehavioral functioning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A78C2D-BEB4-AA46-8560-BBAF0B9B468E}"/>
              </a:ext>
            </a:extLst>
          </p:cNvPr>
          <p:cNvSpPr txBox="1"/>
          <p:nvPr/>
        </p:nvSpPr>
        <p:spPr>
          <a:xfrm>
            <a:off x="4572000" y="2391884"/>
            <a:ext cx="2694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A. Definition: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89747-3DCB-904A-B98F-9AA273312E2B}"/>
              </a:ext>
            </a:extLst>
          </p:cNvPr>
          <p:cNvSpPr txBox="1"/>
          <p:nvPr/>
        </p:nvSpPr>
        <p:spPr>
          <a:xfrm>
            <a:off x="5983356" y="268356"/>
            <a:ext cx="3031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Barkhoudarian</a:t>
            </a:r>
            <a:r>
              <a:rPr lang="en-US" dirty="0">
                <a:solidFill>
                  <a:schemeClr val="bg1"/>
                </a:solidFill>
              </a:rPr>
              <a:t> et al., 2011; Giza &amp; </a:t>
            </a:r>
            <a:r>
              <a:rPr lang="en-US" dirty="0" err="1">
                <a:solidFill>
                  <a:schemeClr val="bg1"/>
                </a:solidFill>
              </a:rPr>
              <a:t>Hovda</a:t>
            </a:r>
            <a:r>
              <a:rPr lang="en-US" dirty="0">
                <a:solidFill>
                  <a:schemeClr val="bg1"/>
                </a:solidFill>
              </a:rPr>
              <a:t>, 2014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2079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52ACE-414F-2341-8F18-A5DDB1B0C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 Treatment Goals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30C05B-53C0-DA41-B1C0-437704483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079" y="1050029"/>
            <a:ext cx="5208104" cy="40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155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04C83-686F-6F4D-A56E-C8FE1AFE9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Cognitive Strategies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A44E3-DC26-8C4C-821C-DFACB702E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949" y="1130300"/>
            <a:ext cx="4937816" cy="381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521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489FB91D-3A32-6C46-B95E-E6B551A3801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001618" y="0"/>
            <a:ext cx="54864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11BCF-ADE0-2C43-9F22-18DA5C84C341}"/>
              </a:ext>
            </a:extLst>
          </p:cNvPr>
          <p:cNvSpPr txBox="1"/>
          <p:nvPr/>
        </p:nvSpPr>
        <p:spPr>
          <a:xfrm>
            <a:off x="407505" y="448092"/>
            <a:ext cx="25941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C. RQ 1 Results – Visual Analysis </a:t>
            </a:r>
          </a:p>
        </p:txBody>
      </p:sp>
    </p:spTree>
    <p:extLst>
      <p:ext uri="{BB962C8B-B14F-4D97-AF65-F5344CB8AC3E}">
        <p14:creationId xmlns:p14="http://schemas.microsoft.com/office/powerpoint/2010/main" val="39502297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BB72A-92FA-3F47-B361-7387C1B34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RQ 1 Results – </a:t>
            </a:r>
            <a:r>
              <a:rPr lang="en-US" i="1" dirty="0"/>
              <a:t>Tau-U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EF5EF-A96F-8E4B-A58C-EDA8BA29C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817" y="1338153"/>
            <a:ext cx="6059959" cy="33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132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BB72A-92FA-3F47-B361-7387C1B34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RQ 1 Results – MLM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73B6C-BC1A-D247-8D9B-4F2C1B7BB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227" y="1233258"/>
            <a:ext cx="7057970" cy="335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577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60A37-6428-334E-8F4F-072B3A1C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RQ 1 Results – GAS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73E3B-7BB4-6C40-9EE3-2D2096828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participants achieved expected level of performance</a:t>
            </a:r>
          </a:p>
          <a:p>
            <a:r>
              <a:rPr lang="en-US" dirty="0"/>
              <a:t>Participants 1 and 2: following IV implementation </a:t>
            </a:r>
          </a:p>
          <a:p>
            <a:r>
              <a:rPr lang="en-US" dirty="0"/>
              <a:t>Participant 3: preceding IV implementation </a:t>
            </a:r>
          </a:p>
        </p:txBody>
      </p:sp>
    </p:spTree>
    <p:extLst>
      <p:ext uri="{BB962C8B-B14F-4D97-AF65-F5344CB8AC3E}">
        <p14:creationId xmlns:p14="http://schemas.microsoft.com/office/powerpoint/2010/main" val="28038468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6B2D2-013E-134B-85BA-444C8AFC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C. RQ 1 Results – Frequency of Strategy Use and Perceived Strategy Helpfulness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5F8AC-C054-2D44-8437-53476BDCD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Participants 1 and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1919C-96B5-8342-B359-F7B4728B61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Inconsistent strategy use and perceived helpfulness of first strategy </a:t>
            </a:r>
          </a:p>
          <a:p>
            <a:r>
              <a:rPr lang="en-US" dirty="0"/>
              <a:t>Facilitated discussion on identification of second strategy </a:t>
            </a:r>
          </a:p>
          <a:p>
            <a:r>
              <a:rPr lang="en-US" dirty="0"/>
              <a:t>Second strategy boosted use and perceived helpfulness of first strategy</a:t>
            </a:r>
          </a:p>
          <a:p>
            <a:r>
              <a:rPr lang="en-US" dirty="0"/>
              <a:t> Results aligned with strategy use and helpfulness hypothesis</a:t>
            </a:r>
          </a:p>
          <a:p>
            <a:pPr lvl="1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2798C5-C4B4-6F4C-9E48-A99042155C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Participant 3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C960BD-2BDA-5C4B-B410-2846BB65DDB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Stability of strategy use mirrored stability in status tracking measure across both phases </a:t>
            </a:r>
          </a:p>
          <a:p>
            <a:r>
              <a:rPr lang="en-US" dirty="0"/>
              <a:t>Strategy use appeared to not influence status tracking measurement </a:t>
            </a:r>
          </a:p>
          <a:p>
            <a:r>
              <a:rPr lang="en-US" dirty="0"/>
              <a:t>Sustained high helpfulness ratings </a:t>
            </a:r>
          </a:p>
        </p:txBody>
      </p:sp>
    </p:spTree>
    <p:extLst>
      <p:ext uri="{BB962C8B-B14F-4D97-AF65-F5344CB8AC3E}">
        <p14:creationId xmlns:p14="http://schemas.microsoft.com/office/powerpoint/2010/main" val="6569013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365A-55C0-234B-8F2C-26A864EC4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58" y="755373"/>
            <a:ext cx="3457767" cy="2256183"/>
          </a:xfrm>
        </p:spPr>
        <p:txBody>
          <a:bodyPr>
            <a:noAutofit/>
          </a:bodyPr>
          <a:lstStyle/>
          <a:p>
            <a:r>
              <a:rPr lang="en-US" sz="2800" dirty="0"/>
              <a:t>C. RQ 1 Results – Frequency of Strategy Use and Perceived Strategy Helpfulness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8C8F1-D0C7-454B-9828-2F2E69FDE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783" y="0"/>
            <a:ext cx="4769010" cy="503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778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365A-55C0-234B-8F2C-26A864EC4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58" y="755373"/>
            <a:ext cx="3457767" cy="2256183"/>
          </a:xfrm>
        </p:spPr>
        <p:txBody>
          <a:bodyPr>
            <a:noAutofit/>
          </a:bodyPr>
          <a:lstStyle/>
          <a:p>
            <a:r>
              <a:rPr lang="en-US" sz="2800" dirty="0"/>
              <a:t>C. RQ 1 Results – Frequency of Strategy Use and Perceived Strategy Helpfulness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058B5-A399-9741-ABED-230A8A531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9" y="89453"/>
            <a:ext cx="4775267" cy="492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303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365A-55C0-234B-8F2C-26A864EC4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58" y="755373"/>
            <a:ext cx="3457767" cy="2256183"/>
          </a:xfrm>
        </p:spPr>
        <p:txBody>
          <a:bodyPr>
            <a:noAutofit/>
          </a:bodyPr>
          <a:lstStyle/>
          <a:p>
            <a:r>
              <a:rPr lang="en-US" sz="2800" dirty="0"/>
              <a:t>C. RQ 1 Results – Frequency of Strategy Use and Perceived Strategy Helpfulness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9A0CC1-21D0-744D-8287-7881C72E3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783" y="220144"/>
            <a:ext cx="4691269" cy="477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32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E9A6D8F-1270-894E-9E81-81ADA991FD3C}"/>
              </a:ext>
            </a:extLst>
          </p:cNvPr>
          <p:cNvSpPr txBox="1"/>
          <p:nvPr/>
        </p:nvSpPr>
        <p:spPr>
          <a:xfrm>
            <a:off x="647368" y="203685"/>
            <a:ext cx="221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Toledo et al., (2012)</a:t>
            </a:r>
          </a:p>
        </p:txBody>
      </p:sp>
    </p:spTree>
    <p:extLst>
      <p:ext uri="{BB962C8B-B14F-4D97-AF65-F5344CB8AC3E}">
        <p14:creationId xmlns:p14="http://schemas.microsoft.com/office/powerpoint/2010/main" val="37818409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365A-55C0-234B-8F2C-26A864EC4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58" y="755373"/>
            <a:ext cx="3457767" cy="2256183"/>
          </a:xfrm>
        </p:spPr>
        <p:txBody>
          <a:bodyPr>
            <a:noAutofit/>
          </a:bodyPr>
          <a:lstStyle/>
          <a:p>
            <a:r>
              <a:rPr lang="en-US" sz="2800" dirty="0"/>
              <a:t>C. RQ 1 Results – Frequency of Strategy Use and Perceived Strategy Helpfulness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A44F2-7714-0945-A136-41DA03AAC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625" y="192829"/>
            <a:ext cx="4518008" cy="459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508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365A-55C0-234B-8F2C-26A864EC4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58" y="755373"/>
            <a:ext cx="3457767" cy="2256183"/>
          </a:xfrm>
        </p:spPr>
        <p:txBody>
          <a:bodyPr>
            <a:noAutofit/>
          </a:bodyPr>
          <a:lstStyle/>
          <a:p>
            <a:r>
              <a:rPr lang="en-US" sz="2800" dirty="0"/>
              <a:t>C. RQ 1 Results – Frequency of Strategy Use and Perceived Strategy Helpfulness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DEB575-83E7-F048-8F71-4EDBCB39C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071" y="228601"/>
            <a:ext cx="4776372" cy="463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694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365A-55C0-234B-8F2C-26A864EC4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58" y="755373"/>
            <a:ext cx="3457767" cy="2256183"/>
          </a:xfrm>
        </p:spPr>
        <p:txBody>
          <a:bodyPr>
            <a:noAutofit/>
          </a:bodyPr>
          <a:lstStyle/>
          <a:p>
            <a:r>
              <a:rPr lang="en-US" sz="2800" dirty="0"/>
              <a:t>C. RQ 1 Results – Frequency of Strategy Use and Perceived Strategy Helpfulness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1BC258-6276-B34C-8151-AFC742DC4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964" y="234085"/>
            <a:ext cx="4826971" cy="459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769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C4F54-C4D4-7043-9E2B-ADD5BF7E4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" y="107958"/>
            <a:ext cx="7838439" cy="994172"/>
          </a:xfrm>
        </p:spPr>
        <p:txBody>
          <a:bodyPr>
            <a:normAutofit/>
          </a:bodyPr>
          <a:lstStyle/>
          <a:p>
            <a:r>
              <a:rPr lang="en-US" sz="2400" dirty="0"/>
              <a:t>D. RQ 2 Results – Observed Trends to BRIEF-2, CLASS, and PCSS Responses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8DB351-7DD0-2C44-840B-9F11BC6C2D6F}"/>
              </a:ext>
            </a:extLst>
          </p:cNvPr>
          <p:cNvGrpSpPr/>
          <p:nvPr/>
        </p:nvGrpSpPr>
        <p:grpSpPr>
          <a:xfrm>
            <a:off x="858112" y="1102130"/>
            <a:ext cx="2388468" cy="662400"/>
            <a:chOff x="2449" y="59"/>
            <a:chExt cx="2388468" cy="6624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0DE38D-FF53-4547-A23C-A5230C23E924}"/>
                </a:ext>
              </a:extLst>
            </p:cNvPr>
            <p:cNvSpPr/>
            <p:nvPr/>
          </p:nvSpPr>
          <p:spPr>
            <a:xfrm>
              <a:off x="2449" y="59"/>
              <a:ext cx="2388468" cy="662400"/>
            </a:xfrm>
            <a:prstGeom prst="rect">
              <a:avLst/>
            </a:prstGeom>
            <a:solidFill>
              <a:srgbClr val="0076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72A612F-459D-084D-8E8F-DC7DE17480F8}"/>
                </a:ext>
              </a:extLst>
            </p:cNvPr>
            <p:cNvSpPr txBox="1"/>
            <p:nvPr/>
          </p:nvSpPr>
          <p:spPr>
            <a:xfrm>
              <a:off x="2449" y="59"/>
              <a:ext cx="2388468" cy="662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Participant 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FE1C6A3-DD0A-BC46-8F58-C8CAB0BCD56C}"/>
              </a:ext>
            </a:extLst>
          </p:cNvPr>
          <p:cNvGrpSpPr/>
          <p:nvPr/>
        </p:nvGrpSpPr>
        <p:grpSpPr>
          <a:xfrm>
            <a:off x="858112" y="1764530"/>
            <a:ext cx="2388468" cy="3190290"/>
            <a:chOff x="2449" y="662459"/>
            <a:chExt cx="2388468" cy="319029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088434F-7B9B-7246-954E-F0F5B5BD3182}"/>
                </a:ext>
              </a:extLst>
            </p:cNvPr>
            <p:cNvSpPr/>
            <p:nvPr/>
          </p:nvSpPr>
          <p:spPr>
            <a:xfrm>
              <a:off x="2449" y="662459"/>
              <a:ext cx="2388468" cy="3190290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3463CA9-7880-E944-92DF-ADB95C07B612}"/>
                </a:ext>
              </a:extLst>
            </p:cNvPr>
            <p:cNvSpPr txBox="1"/>
            <p:nvPr/>
          </p:nvSpPr>
          <p:spPr>
            <a:xfrm>
              <a:off x="2449" y="662459"/>
              <a:ext cx="2388468" cy="3190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Elevated and sustained PCSS severity ratings 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800" u="none" kern="1200" dirty="0"/>
                <a:t>BRIEF-2/CLASS responses worsened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No significant RCI values comparing BRIEF-2 responses on self-report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Self/parent disparity on BRIEF-2/CLASS initial responses</a:t>
              </a:r>
              <a:endParaRPr lang="en-US" sz="1800" u="none" kern="12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8A691F8-1424-0949-A90D-C7ACEEAF533A}"/>
              </a:ext>
            </a:extLst>
          </p:cNvPr>
          <p:cNvGrpSpPr/>
          <p:nvPr/>
        </p:nvGrpSpPr>
        <p:grpSpPr>
          <a:xfrm>
            <a:off x="3580966" y="1102130"/>
            <a:ext cx="2388468" cy="662400"/>
            <a:chOff x="2725303" y="59"/>
            <a:chExt cx="2388468" cy="6624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0F4765F-B5BF-9446-A6F2-BBA3D429D920}"/>
                </a:ext>
              </a:extLst>
            </p:cNvPr>
            <p:cNvSpPr/>
            <p:nvPr/>
          </p:nvSpPr>
          <p:spPr>
            <a:xfrm>
              <a:off x="2725303" y="59"/>
              <a:ext cx="2388468" cy="662400"/>
            </a:xfrm>
            <a:prstGeom prst="rect">
              <a:avLst/>
            </a:prstGeom>
            <a:solidFill>
              <a:srgbClr val="007600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D4BC3D-36BD-7F46-8506-0AC2AEBDEFBE}"/>
                </a:ext>
              </a:extLst>
            </p:cNvPr>
            <p:cNvSpPr txBox="1"/>
            <p:nvPr/>
          </p:nvSpPr>
          <p:spPr>
            <a:xfrm>
              <a:off x="2725303" y="59"/>
              <a:ext cx="2388468" cy="662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Participant 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D3C9C4-15D5-BE44-AB47-E6A4ADF5954F}"/>
              </a:ext>
            </a:extLst>
          </p:cNvPr>
          <p:cNvGrpSpPr/>
          <p:nvPr/>
        </p:nvGrpSpPr>
        <p:grpSpPr>
          <a:xfrm>
            <a:off x="3580966" y="1764530"/>
            <a:ext cx="2388468" cy="3190290"/>
            <a:chOff x="2725303" y="662459"/>
            <a:chExt cx="2388468" cy="319029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030954B-59FE-FA4A-9FA9-7233A65CFFE7}"/>
                </a:ext>
              </a:extLst>
            </p:cNvPr>
            <p:cNvSpPr/>
            <p:nvPr/>
          </p:nvSpPr>
          <p:spPr>
            <a:xfrm>
              <a:off x="2725303" y="662459"/>
              <a:ext cx="2388468" cy="3190290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2DFCE0-0E6F-594D-857B-5632E82B6357}"/>
                </a:ext>
              </a:extLst>
            </p:cNvPr>
            <p:cNvSpPr txBox="1"/>
            <p:nvPr/>
          </p:nvSpPr>
          <p:spPr>
            <a:xfrm>
              <a:off x="2725303" y="662459"/>
              <a:ext cx="2388468" cy="3190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Responses improved on all measures 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Significant RCI values obtained comparing BRIEF-2 responses on self/parent-report </a:t>
              </a: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Self/parent disparity on BRIEF-2/CLASS initial responses</a:t>
              </a:r>
            </a:p>
            <a:p>
              <a:pPr marL="0" lvl="1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dirty="0"/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en-US" sz="1800" kern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260A55-DB44-5E42-A52E-DB936D82357E}"/>
              </a:ext>
            </a:extLst>
          </p:cNvPr>
          <p:cNvGrpSpPr/>
          <p:nvPr/>
        </p:nvGrpSpPr>
        <p:grpSpPr>
          <a:xfrm>
            <a:off x="6303820" y="1102130"/>
            <a:ext cx="2388468" cy="662400"/>
            <a:chOff x="5448157" y="59"/>
            <a:chExt cx="2388468" cy="6624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EB2187-0DB8-BA45-9DDB-87A36D8FBF64}"/>
                </a:ext>
              </a:extLst>
            </p:cNvPr>
            <p:cNvSpPr/>
            <p:nvPr/>
          </p:nvSpPr>
          <p:spPr>
            <a:xfrm>
              <a:off x="5448157" y="59"/>
              <a:ext cx="2388468" cy="662400"/>
            </a:xfrm>
            <a:prstGeom prst="rect">
              <a:avLst/>
            </a:prstGeom>
            <a:solidFill>
              <a:srgbClr val="007600"/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E0356A-89F1-5A42-B104-3A7985ED51DC}"/>
                </a:ext>
              </a:extLst>
            </p:cNvPr>
            <p:cNvSpPr txBox="1"/>
            <p:nvPr/>
          </p:nvSpPr>
          <p:spPr>
            <a:xfrm>
              <a:off x="5448157" y="59"/>
              <a:ext cx="2388468" cy="6624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65024" rIns="113792" bIns="6502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dirty="0"/>
                <a:t>Participant 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7D50DE-7385-AC41-B41E-F620650DF590}"/>
              </a:ext>
            </a:extLst>
          </p:cNvPr>
          <p:cNvGrpSpPr/>
          <p:nvPr/>
        </p:nvGrpSpPr>
        <p:grpSpPr>
          <a:xfrm>
            <a:off x="6303820" y="1764530"/>
            <a:ext cx="2388468" cy="3190290"/>
            <a:chOff x="5448157" y="662459"/>
            <a:chExt cx="2388468" cy="319029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79CD192-2970-BD43-A548-477DD4631D2C}"/>
                </a:ext>
              </a:extLst>
            </p:cNvPr>
            <p:cNvSpPr/>
            <p:nvPr/>
          </p:nvSpPr>
          <p:spPr>
            <a:xfrm>
              <a:off x="5448157" y="662459"/>
              <a:ext cx="2388468" cy="3190290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3AB834-CB1F-9D48-AA53-5551DE6A14E3}"/>
                </a:ext>
              </a:extLst>
            </p:cNvPr>
            <p:cNvSpPr txBox="1"/>
            <p:nvPr/>
          </p:nvSpPr>
          <p:spPr>
            <a:xfrm>
              <a:off x="5448157" y="662459"/>
              <a:ext cx="2388468" cy="31902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800" kern="1200" dirty="0"/>
                <a:t>Responses improved on all measures </a:t>
              </a: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Significant RCI values obtained comparing BRIEF-2 responses on self/parent-report </a:t>
              </a:r>
            </a:p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dirty="0"/>
                <a:t>Self/parent-report similarities on BRIEF-2/CLASS initial responses 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endParaRPr lang="en-US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14610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7C93A-3504-8542-AA5B-4BCB3D1C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RQ 2 Results – Participant 1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440436E-FA6B-AC4A-B29F-170FE59BD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812462"/>
              </p:ext>
            </p:extLst>
          </p:nvPr>
        </p:nvGraphicFramePr>
        <p:xfrm>
          <a:off x="1043608" y="1115955"/>
          <a:ext cx="7681896" cy="38936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0316">
                  <a:extLst>
                    <a:ext uri="{9D8B030D-6E8A-4147-A177-3AD203B41FA5}">
                      <a16:colId xmlns:a16="http://schemas.microsoft.com/office/drawing/2014/main" val="678321558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293712276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2961510910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2150354468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1238268645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350738168"/>
                    </a:ext>
                  </a:extLst>
                </a:gridCol>
              </a:tblGrid>
              <a:tr h="4939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Scale/Index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T-</a:t>
                      </a:r>
                      <a:r>
                        <a:rPr lang="en-US" i="0" dirty="0"/>
                        <a:t>Score Value </a:t>
                      </a:r>
                      <a:endParaRPr lang="en-US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RCI Value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932191"/>
                  </a:ext>
                </a:extLst>
              </a:tr>
              <a:tr h="45098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Pre-Baseline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Pre-Experimental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Post-Experimental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Pre-Baseline/ Pre-Experimental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Pre-Experimental/ Post-Experimental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1722290"/>
                  </a:ext>
                </a:extLst>
              </a:tr>
              <a:tr h="488017">
                <a:tc>
                  <a:txBody>
                    <a:bodyPr/>
                    <a:lstStyle/>
                    <a:p>
                      <a:r>
                        <a:rPr lang="en-US" dirty="0"/>
                        <a:t>Task Completion 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69*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86*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147317"/>
                  </a:ext>
                </a:extLst>
              </a:tr>
              <a:tr h="533993">
                <a:tc>
                  <a:txBody>
                    <a:bodyPr/>
                    <a:lstStyle/>
                    <a:p>
                      <a:r>
                        <a:rPr lang="en-US" dirty="0"/>
                        <a:t>Working Memory 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1230837"/>
                  </a:ext>
                </a:extLst>
              </a:tr>
              <a:tr h="533993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Plan/Organize Scale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66*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-0.63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00565"/>
                  </a:ext>
                </a:extLst>
              </a:tr>
              <a:tr h="629885">
                <a:tc>
                  <a:txBody>
                    <a:bodyPr/>
                    <a:lstStyle/>
                    <a:p>
                      <a:r>
                        <a:rPr lang="en-US" dirty="0"/>
                        <a:t>Cognitive Regulation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74*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427314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57E00CE-9857-8A47-ACD0-0C03661D23F1}"/>
              </a:ext>
            </a:extLst>
          </p:cNvPr>
          <p:cNvSpPr txBox="1"/>
          <p:nvPr/>
        </p:nvSpPr>
        <p:spPr>
          <a:xfrm>
            <a:off x="85532" y="1648420"/>
            <a:ext cx="1182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BRIEF-2 Self-Report</a:t>
            </a:r>
          </a:p>
        </p:txBody>
      </p:sp>
    </p:spTree>
    <p:extLst>
      <p:ext uri="{BB962C8B-B14F-4D97-AF65-F5344CB8AC3E}">
        <p14:creationId xmlns:p14="http://schemas.microsoft.com/office/powerpoint/2010/main" val="19463751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7C93A-3504-8542-AA5B-4BCB3D1C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RQ 2 Results – Participant 1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440436E-FA6B-AC4A-B29F-170FE59BD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804342"/>
              </p:ext>
            </p:extLst>
          </p:nvPr>
        </p:nvGraphicFramePr>
        <p:xfrm>
          <a:off x="1043608" y="1115955"/>
          <a:ext cx="7681896" cy="36878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0316">
                  <a:extLst>
                    <a:ext uri="{9D8B030D-6E8A-4147-A177-3AD203B41FA5}">
                      <a16:colId xmlns:a16="http://schemas.microsoft.com/office/drawing/2014/main" val="678321558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293712276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2961510910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2150354468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1238268645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350738168"/>
                    </a:ext>
                  </a:extLst>
                </a:gridCol>
              </a:tblGrid>
              <a:tr h="4939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Scale/Index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T-</a:t>
                      </a:r>
                      <a:r>
                        <a:rPr lang="en-US" i="0" dirty="0"/>
                        <a:t>Score Value </a:t>
                      </a:r>
                      <a:endParaRPr lang="en-US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RCI Value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932191"/>
                  </a:ext>
                </a:extLst>
              </a:tr>
              <a:tr h="45098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Pre-Baseline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Pre-Experimental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Post-Experimental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Pre-Baseline/ Pre-Experimental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Pre-Experimental/ Post-Experimental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1722290"/>
                  </a:ext>
                </a:extLst>
              </a:tr>
              <a:tr h="488017">
                <a:tc>
                  <a:txBody>
                    <a:bodyPr/>
                    <a:lstStyle/>
                    <a:p>
                      <a:r>
                        <a:rPr lang="en-US" dirty="0"/>
                        <a:t>Task-Monitor 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147317"/>
                  </a:ext>
                </a:extLst>
              </a:tr>
              <a:tr h="533993">
                <a:tc>
                  <a:txBody>
                    <a:bodyPr/>
                    <a:lstStyle/>
                    <a:p>
                      <a:r>
                        <a:rPr lang="en-US" dirty="0"/>
                        <a:t>Working Memory 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-2.41**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4.42**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1230837"/>
                  </a:ext>
                </a:extLst>
              </a:tr>
              <a:tr h="533993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Plan/Organize Scale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00565"/>
                  </a:ext>
                </a:extLst>
              </a:tr>
              <a:tr h="629885">
                <a:tc>
                  <a:txBody>
                    <a:bodyPr/>
                    <a:lstStyle/>
                    <a:p>
                      <a:r>
                        <a:rPr lang="en-US" dirty="0"/>
                        <a:t>Cognitive Regulation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-1.05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2.81**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427314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57E00CE-9857-8A47-ACD0-0C03661D23F1}"/>
              </a:ext>
            </a:extLst>
          </p:cNvPr>
          <p:cNvSpPr txBox="1"/>
          <p:nvPr/>
        </p:nvSpPr>
        <p:spPr>
          <a:xfrm>
            <a:off x="85532" y="1648420"/>
            <a:ext cx="1182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BRIEF-2 Parent-Report</a:t>
            </a:r>
          </a:p>
        </p:txBody>
      </p:sp>
    </p:spTree>
    <p:extLst>
      <p:ext uri="{BB962C8B-B14F-4D97-AF65-F5344CB8AC3E}">
        <p14:creationId xmlns:p14="http://schemas.microsoft.com/office/powerpoint/2010/main" val="36221277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E4A2B-FAF6-4949-981C-7DC5B2D8C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RQ 2 Results – Participant 1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F5CE543-1B76-974D-8D15-27FF70706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600079"/>
              </p:ext>
            </p:extLst>
          </p:nvPr>
        </p:nvGraphicFramePr>
        <p:xfrm>
          <a:off x="905511" y="1188502"/>
          <a:ext cx="8049643" cy="35087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1280">
                  <a:extLst>
                    <a:ext uri="{9D8B030D-6E8A-4147-A177-3AD203B41FA5}">
                      <a16:colId xmlns:a16="http://schemas.microsoft.com/office/drawing/2014/main" val="3045488168"/>
                    </a:ext>
                  </a:extLst>
                </a:gridCol>
                <a:gridCol w="1048618">
                  <a:extLst>
                    <a:ext uri="{9D8B030D-6E8A-4147-A177-3AD203B41FA5}">
                      <a16:colId xmlns:a16="http://schemas.microsoft.com/office/drawing/2014/main" val="474389945"/>
                    </a:ext>
                  </a:extLst>
                </a:gridCol>
                <a:gridCol w="1149949">
                  <a:extLst>
                    <a:ext uri="{9D8B030D-6E8A-4147-A177-3AD203B41FA5}">
                      <a16:colId xmlns:a16="http://schemas.microsoft.com/office/drawing/2014/main" val="2116958082"/>
                    </a:ext>
                  </a:extLst>
                </a:gridCol>
                <a:gridCol w="1220494">
                  <a:extLst>
                    <a:ext uri="{9D8B030D-6E8A-4147-A177-3AD203B41FA5}">
                      <a16:colId xmlns:a16="http://schemas.microsoft.com/office/drawing/2014/main" val="564171758"/>
                    </a:ext>
                  </a:extLst>
                </a:gridCol>
                <a:gridCol w="1079404">
                  <a:extLst>
                    <a:ext uri="{9D8B030D-6E8A-4147-A177-3AD203B41FA5}">
                      <a16:colId xmlns:a16="http://schemas.microsoft.com/office/drawing/2014/main" val="1242550891"/>
                    </a:ext>
                  </a:extLst>
                </a:gridCol>
                <a:gridCol w="1149949">
                  <a:extLst>
                    <a:ext uri="{9D8B030D-6E8A-4147-A177-3AD203B41FA5}">
                      <a16:colId xmlns:a16="http://schemas.microsoft.com/office/drawing/2014/main" val="3773391870"/>
                    </a:ext>
                  </a:extLst>
                </a:gridCol>
                <a:gridCol w="1149949">
                  <a:extLst>
                    <a:ext uri="{9D8B030D-6E8A-4147-A177-3AD203B41FA5}">
                      <a16:colId xmlns:a16="http://schemas.microsoft.com/office/drawing/2014/main" val="1210697869"/>
                    </a:ext>
                  </a:extLst>
                </a:gridCol>
              </a:tblGrid>
              <a:tr h="4017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Item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Self-Report Responses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Parent-Report Responses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232705"/>
                  </a:ext>
                </a:extLst>
              </a:tr>
              <a:tr h="695739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Pre-Baseline Phase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Pre-Experimental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Post-Experimental Phase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Pre-Baseline Phase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Pre-Experimental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Post-Experimental Phase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6283432"/>
                  </a:ext>
                </a:extLst>
              </a:tr>
              <a:tr h="616226">
                <a:tc>
                  <a:txBody>
                    <a:bodyPr/>
                    <a:lstStyle/>
                    <a:p>
                      <a:r>
                        <a:rPr lang="en-US" sz="1100" dirty="0"/>
                        <a:t>Trouble Remembering What Was Studied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Lot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Lot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Lot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Lot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Somewhat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Lot Worse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7141602"/>
                  </a:ext>
                </a:extLst>
              </a:tr>
              <a:tr h="606287">
                <a:tc>
                  <a:txBody>
                    <a:bodyPr/>
                    <a:lstStyle/>
                    <a:p>
                      <a:r>
                        <a:rPr lang="en-US" sz="1100" dirty="0"/>
                        <a:t>Headaches interfering With Classwork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Lot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Somewhat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Lot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Lot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Somewhat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Lot Worse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5073490"/>
                  </a:ext>
                </a:extLst>
              </a:tr>
              <a:tr h="586409">
                <a:tc>
                  <a:txBody>
                    <a:bodyPr/>
                    <a:lstStyle/>
                    <a:p>
                      <a:r>
                        <a:rPr lang="en-US" sz="1100" dirty="0"/>
                        <a:t>Tiring Easily During The School 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Lot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Lot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Somewhat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Somewhat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Somewhat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Lot Worse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5845090"/>
                  </a:ext>
                </a:extLst>
              </a:tr>
              <a:tr h="586409">
                <a:tc>
                  <a:txBody>
                    <a:bodyPr/>
                    <a:lstStyle/>
                    <a:p>
                      <a:r>
                        <a:rPr lang="en-US" sz="1100" dirty="0"/>
                        <a:t>Stressed Out About Your Grades Dropping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Very Stressful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Very Stressful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Very Stressful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Moderately Stressful 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Moderately Stressful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Moderately Stressful 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694493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27CB053-B595-FD44-94F2-188591062518}"/>
              </a:ext>
            </a:extLst>
          </p:cNvPr>
          <p:cNvSpPr txBox="1"/>
          <p:nvPr/>
        </p:nvSpPr>
        <p:spPr>
          <a:xfrm>
            <a:off x="40685" y="1719470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</a:t>
            </a:r>
          </a:p>
        </p:txBody>
      </p:sp>
    </p:spTree>
    <p:extLst>
      <p:ext uri="{BB962C8B-B14F-4D97-AF65-F5344CB8AC3E}">
        <p14:creationId xmlns:p14="http://schemas.microsoft.com/office/powerpoint/2010/main" val="25784193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E8E72-77BE-D145-B96D-BBE75EB6B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RQ 2 Results – Participant 1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0FF3064-6E1D-6A44-8FF7-DB6C814C9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386053"/>
              </p:ext>
            </p:extLst>
          </p:nvPr>
        </p:nvGraphicFramePr>
        <p:xfrm>
          <a:off x="1152939" y="1078871"/>
          <a:ext cx="7126356" cy="38092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4052">
                  <a:extLst>
                    <a:ext uri="{9D8B030D-6E8A-4147-A177-3AD203B41FA5}">
                      <a16:colId xmlns:a16="http://schemas.microsoft.com/office/drawing/2014/main" val="617945162"/>
                    </a:ext>
                  </a:extLst>
                </a:gridCol>
                <a:gridCol w="1669774">
                  <a:extLst>
                    <a:ext uri="{9D8B030D-6E8A-4147-A177-3AD203B41FA5}">
                      <a16:colId xmlns:a16="http://schemas.microsoft.com/office/drawing/2014/main" val="3547096784"/>
                    </a:ext>
                  </a:extLst>
                </a:gridCol>
                <a:gridCol w="1470992">
                  <a:extLst>
                    <a:ext uri="{9D8B030D-6E8A-4147-A177-3AD203B41FA5}">
                      <a16:colId xmlns:a16="http://schemas.microsoft.com/office/drawing/2014/main" val="223071759"/>
                    </a:ext>
                  </a:extLst>
                </a:gridCol>
                <a:gridCol w="1381538">
                  <a:extLst>
                    <a:ext uri="{9D8B030D-6E8A-4147-A177-3AD203B41FA5}">
                      <a16:colId xmlns:a16="http://schemas.microsoft.com/office/drawing/2014/main" val="399271605"/>
                    </a:ext>
                  </a:extLst>
                </a:gridCol>
              </a:tblGrid>
              <a:tr h="6902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Item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Pre-Baseline Phase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Pre-Experimental Phase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Post-Experimental Phase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4733318"/>
                  </a:ext>
                </a:extLst>
              </a:tr>
              <a:tr h="508949">
                <a:tc>
                  <a:txBody>
                    <a:bodyPr/>
                    <a:lstStyle/>
                    <a:p>
                      <a:r>
                        <a:rPr lang="en-US" dirty="0"/>
                        <a:t>Feeling Slow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5118537"/>
                  </a:ext>
                </a:extLst>
              </a:tr>
              <a:tr h="508949">
                <a:tc>
                  <a:txBody>
                    <a:bodyPr/>
                    <a:lstStyle/>
                    <a:p>
                      <a:r>
                        <a:rPr lang="en-US" dirty="0"/>
                        <a:t>Feeling Foggy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4549355"/>
                  </a:ext>
                </a:extLst>
              </a:tr>
              <a:tr h="520667">
                <a:tc>
                  <a:txBody>
                    <a:bodyPr/>
                    <a:lstStyle/>
                    <a:p>
                      <a:r>
                        <a:rPr lang="en-US" dirty="0"/>
                        <a:t>Difficulty Concentrating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1428058"/>
                  </a:ext>
                </a:extLst>
              </a:tr>
              <a:tr h="520667">
                <a:tc>
                  <a:txBody>
                    <a:bodyPr/>
                    <a:lstStyle/>
                    <a:p>
                      <a:r>
                        <a:rPr lang="en-US" dirty="0"/>
                        <a:t>Difficulty Remembering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6352994"/>
                  </a:ext>
                </a:extLst>
              </a:tr>
              <a:tr h="520667">
                <a:tc>
                  <a:txBody>
                    <a:bodyPr/>
                    <a:lstStyle/>
                    <a:p>
                      <a:r>
                        <a:rPr lang="en-US" dirty="0"/>
                        <a:t>Cognitive Symptom Cluster 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8319755"/>
                  </a:ext>
                </a:extLst>
              </a:tr>
              <a:tr h="520667">
                <a:tc>
                  <a:txBody>
                    <a:bodyPr/>
                    <a:lstStyle/>
                    <a:p>
                      <a:r>
                        <a:rPr lang="en-US" dirty="0"/>
                        <a:t>Total Symptom Severity Score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094025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14758AB-9299-AA4D-A4F8-6E59929E039E}"/>
              </a:ext>
            </a:extLst>
          </p:cNvPr>
          <p:cNvSpPr txBox="1"/>
          <p:nvPr/>
        </p:nvSpPr>
        <p:spPr>
          <a:xfrm>
            <a:off x="160349" y="1739348"/>
            <a:ext cx="75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PCSS</a:t>
            </a:r>
          </a:p>
        </p:txBody>
      </p:sp>
    </p:spTree>
    <p:extLst>
      <p:ext uri="{BB962C8B-B14F-4D97-AF65-F5344CB8AC3E}">
        <p14:creationId xmlns:p14="http://schemas.microsoft.com/office/powerpoint/2010/main" val="29275089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7C93A-3504-8542-AA5B-4BCB3D1C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RQ 2 Results – Participant 2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440436E-FA6B-AC4A-B29F-170FE59BD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052541"/>
              </p:ext>
            </p:extLst>
          </p:nvPr>
        </p:nvGraphicFramePr>
        <p:xfrm>
          <a:off x="1043608" y="1115955"/>
          <a:ext cx="7681896" cy="38936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0316">
                  <a:extLst>
                    <a:ext uri="{9D8B030D-6E8A-4147-A177-3AD203B41FA5}">
                      <a16:colId xmlns:a16="http://schemas.microsoft.com/office/drawing/2014/main" val="678321558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293712276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2961510910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2150354468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1238268645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350738168"/>
                    </a:ext>
                  </a:extLst>
                </a:gridCol>
              </a:tblGrid>
              <a:tr h="4939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Scale/Index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T-</a:t>
                      </a:r>
                      <a:r>
                        <a:rPr lang="en-US" i="0" dirty="0"/>
                        <a:t>Score Value </a:t>
                      </a:r>
                      <a:endParaRPr lang="en-US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RCI Value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932191"/>
                  </a:ext>
                </a:extLst>
              </a:tr>
              <a:tr h="45098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Pre-Baseline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Pre-Experimental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Post-Experimental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Pre-Baseline/ Pre-Experimental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Pre-Experimental/ Post-Experimental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1722290"/>
                  </a:ext>
                </a:extLst>
              </a:tr>
              <a:tr h="488017">
                <a:tc>
                  <a:txBody>
                    <a:bodyPr/>
                    <a:lstStyle/>
                    <a:p>
                      <a:r>
                        <a:rPr lang="en-US" dirty="0"/>
                        <a:t>Task Completion 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86*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-1.64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147317"/>
                  </a:ext>
                </a:extLst>
              </a:tr>
              <a:tr h="533993">
                <a:tc>
                  <a:txBody>
                    <a:bodyPr/>
                    <a:lstStyle/>
                    <a:p>
                      <a:r>
                        <a:rPr lang="en-US" dirty="0"/>
                        <a:t>Working Memory 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65*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-2.61**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1230837"/>
                  </a:ext>
                </a:extLst>
              </a:tr>
              <a:tr h="533993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Plan/Organize Scale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-1.67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-2.72**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00565"/>
                  </a:ext>
                </a:extLst>
              </a:tr>
              <a:tr h="629885">
                <a:tc>
                  <a:txBody>
                    <a:bodyPr/>
                    <a:lstStyle/>
                    <a:p>
                      <a:r>
                        <a:rPr lang="en-US" dirty="0"/>
                        <a:t>Cognitive Regulation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81*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75*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-1.46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-3.16**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427314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57E00CE-9857-8A47-ACD0-0C03661D23F1}"/>
              </a:ext>
            </a:extLst>
          </p:cNvPr>
          <p:cNvSpPr txBox="1"/>
          <p:nvPr/>
        </p:nvSpPr>
        <p:spPr>
          <a:xfrm>
            <a:off x="85532" y="1648420"/>
            <a:ext cx="1182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BRIEF-2 Self-Report</a:t>
            </a:r>
          </a:p>
        </p:txBody>
      </p:sp>
    </p:spTree>
    <p:extLst>
      <p:ext uri="{BB962C8B-B14F-4D97-AF65-F5344CB8AC3E}">
        <p14:creationId xmlns:p14="http://schemas.microsoft.com/office/powerpoint/2010/main" val="15782927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7C93A-3504-8542-AA5B-4BCB3D1C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RQ 2 Results – Participant 2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440436E-FA6B-AC4A-B29F-170FE59BD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206193"/>
              </p:ext>
            </p:extLst>
          </p:nvPr>
        </p:nvGraphicFramePr>
        <p:xfrm>
          <a:off x="1043608" y="1115955"/>
          <a:ext cx="7681896" cy="36878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0316">
                  <a:extLst>
                    <a:ext uri="{9D8B030D-6E8A-4147-A177-3AD203B41FA5}">
                      <a16:colId xmlns:a16="http://schemas.microsoft.com/office/drawing/2014/main" val="678321558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293712276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2961510910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2150354468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1238268645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350738168"/>
                    </a:ext>
                  </a:extLst>
                </a:gridCol>
              </a:tblGrid>
              <a:tr h="4939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Scale/Index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T-</a:t>
                      </a:r>
                      <a:r>
                        <a:rPr lang="en-US" i="0" dirty="0"/>
                        <a:t>Score Value </a:t>
                      </a:r>
                      <a:endParaRPr lang="en-US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RCI Value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932191"/>
                  </a:ext>
                </a:extLst>
              </a:tr>
              <a:tr h="45098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Pre-Baseline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Pre-Experimental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Post-Experimental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Pre-Baseline/ Pre-Experimental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Pre-Experimental/ Post-Experimental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1722290"/>
                  </a:ext>
                </a:extLst>
              </a:tr>
              <a:tr h="488017">
                <a:tc>
                  <a:txBody>
                    <a:bodyPr/>
                    <a:lstStyle/>
                    <a:p>
                      <a:r>
                        <a:rPr lang="en-US" dirty="0"/>
                        <a:t>Task-Monitor 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-1.60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147317"/>
                  </a:ext>
                </a:extLst>
              </a:tr>
              <a:tr h="533993">
                <a:tc>
                  <a:txBody>
                    <a:bodyPr/>
                    <a:lstStyle/>
                    <a:p>
                      <a:r>
                        <a:rPr lang="en-US" dirty="0"/>
                        <a:t>Working Memory 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-3.62**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1230837"/>
                  </a:ext>
                </a:extLst>
              </a:tr>
              <a:tr h="533993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Plan/Organize Scale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-1.23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00565"/>
                  </a:ext>
                </a:extLst>
              </a:tr>
              <a:tr h="629885">
                <a:tc>
                  <a:txBody>
                    <a:bodyPr/>
                    <a:lstStyle/>
                    <a:p>
                      <a:r>
                        <a:rPr lang="en-US" dirty="0"/>
                        <a:t>Cognitive Regulation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-1.40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-1.76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427314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57E00CE-9857-8A47-ACD0-0C03661D23F1}"/>
              </a:ext>
            </a:extLst>
          </p:cNvPr>
          <p:cNvSpPr txBox="1"/>
          <p:nvPr/>
        </p:nvSpPr>
        <p:spPr>
          <a:xfrm>
            <a:off x="85532" y="1648420"/>
            <a:ext cx="1182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BRIEF-2 Parent-Report</a:t>
            </a:r>
          </a:p>
        </p:txBody>
      </p:sp>
    </p:spTree>
    <p:extLst>
      <p:ext uri="{BB962C8B-B14F-4D97-AF65-F5344CB8AC3E}">
        <p14:creationId xmlns:p14="http://schemas.microsoft.com/office/powerpoint/2010/main" val="3106823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22411-9A0D-DC48-A105-9513DFAD0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447391"/>
            <a:ext cx="3977737" cy="8915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Symptom Clusters</a:t>
            </a:r>
          </a:p>
        </p:txBody>
      </p:sp>
      <p:pic>
        <p:nvPicPr>
          <p:cNvPr id="7" name="Graphic 6" descr="Brain in head">
            <a:extLst>
              <a:ext uri="{FF2B5EF4-FFF2-40B4-BE49-F238E27FC236}">
                <a16:creationId xmlns:a16="http://schemas.microsoft.com/office/drawing/2014/main" id="{2CCB4BDE-0B81-4D02-9C86-930270608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1470" y="893161"/>
            <a:ext cx="3119676" cy="31196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DC81C-B11B-DB45-99F5-38549C5F9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709530"/>
            <a:ext cx="3977737" cy="271640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/>
              <a:t>More recent research suggests there are 6 symptom clusters (</a:t>
            </a:r>
            <a:r>
              <a:rPr lang="en-US" dirty="0" err="1"/>
              <a:t>Lumba</a:t>
            </a:r>
            <a:r>
              <a:rPr lang="en-US" dirty="0"/>
              <a:t>-Brown, 2019, Harmon, 2019)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428615" lvl="1" indent="-257175">
              <a:buFont typeface="+mj-lt"/>
              <a:buAutoNum type="arabicPeriod"/>
            </a:pPr>
            <a:r>
              <a:rPr lang="en-US" dirty="0"/>
              <a:t>Headache-Migraine Symptom Cluster</a:t>
            </a:r>
          </a:p>
          <a:p>
            <a:pPr marL="428615" lvl="1" indent="-257175">
              <a:buFont typeface="+mj-lt"/>
              <a:buAutoNum type="arabicPeriod"/>
            </a:pPr>
            <a:r>
              <a:rPr lang="en-US" dirty="0"/>
              <a:t>Cognitive Symptom Cluster</a:t>
            </a:r>
          </a:p>
          <a:p>
            <a:pPr marL="428615" lvl="1" indent="-257175">
              <a:buFont typeface="+mj-lt"/>
              <a:buAutoNum type="arabicPeriod"/>
            </a:pPr>
            <a:r>
              <a:rPr lang="en-US" dirty="0"/>
              <a:t>Anxiety-Mood Symptom Cluster</a:t>
            </a:r>
          </a:p>
          <a:p>
            <a:pPr marL="428615" lvl="1" indent="-257175">
              <a:buFont typeface="+mj-lt"/>
              <a:buAutoNum type="arabicPeriod"/>
            </a:pPr>
            <a:r>
              <a:rPr lang="en-US" dirty="0"/>
              <a:t>Ocular-Motor Symptom Cluster</a:t>
            </a:r>
          </a:p>
          <a:p>
            <a:pPr marL="428615" lvl="1" indent="-257175">
              <a:buFont typeface="+mj-lt"/>
              <a:buAutoNum type="arabicPeriod"/>
            </a:pPr>
            <a:r>
              <a:rPr lang="en-US" dirty="0"/>
              <a:t>Vestibular Symptom Cluster</a:t>
            </a:r>
          </a:p>
          <a:p>
            <a:pPr marL="428615" lvl="1" indent="-257175">
              <a:buFont typeface="+mj-lt"/>
              <a:buAutoNum type="arabicPeriod"/>
            </a:pPr>
            <a:r>
              <a:rPr lang="en-US" dirty="0"/>
              <a:t>Sleep Symptom Cluster</a:t>
            </a:r>
          </a:p>
        </p:txBody>
      </p:sp>
    </p:spTree>
    <p:extLst>
      <p:ext uri="{BB962C8B-B14F-4D97-AF65-F5344CB8AC3E}">
        <p14:creationId xmlns:p14="http://schemas.microsoft.com/office/powerpoint/2010/main" val="2598398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E4A2B-FAF6-4949-981C-7DC5B2D8C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RQ 2 Results – Participant 2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F5CE543-1B76-974D-8D15-27FF70706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525937"/>
              </p:ext>
            </p:extLst>
          </p:nvPr>
        </p:nvGraphicFramePr>
        <p:xfrm>
          <a:off x="905511" y="1188502"/>
          <a:ext cx="8049643" cy="35087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1280">
                  <a:extLst>
                    <a:ext uri="{9D8B030D-6E8A-4147-A177-3AD203B41FA5}">
                      <a16:colId xmlns:a16="http://schemas.microsoft.com/office/drawing/2014/main" val="3045488168"/>
                    </a:ext>
                  </a:extLst>
                </a:gridCol>
                <a:gridCol w="1048618">
                  <a:extLst>
                    <a:ext uri="{9D8B030D-6E8A-4147-A177-3AD203B41FA5}">
                      <a16:colId xmlns:a16="http://schemas.microsoft.com/office/drawing/2014/main" val="474389945"/>
                    </a:ext>
                  </a:extLst>
                </a:gridCol>
                <a:gridCol w="1149949">
                  <a:extLst>
                    <a:ext uri="{9D8B030D-6E8A-4147-A177-3AD203B41FA5}">
                      <a16:colId xmlns:a16="http://schemas.microsoft.com/office/drawing/2014/main" val="2116958082"/>
                    </a:ext>
                  </a:extLst>
                </a:gridCol>
                <a:gridCol w="1220494">
                  <a:extLst>
                    <a:ext uri="{9D8B030D-6E8A-4147-A177-3AD203B41FA5}">
                      <a16:colId xmlns:a16="http://schemas.microsoft.com/office/drawing/2014/main" val="564171758"/>
                    </a:ext>
                  </a:extLst>
                </a:gridCol>
                <a:gridCol w="1079404">
                  <a:extLst>
                    <a:ext uri="{9D8B030D-6E8A-4147-A177-3AD203B41FA5}">
                      <a16:colId xmlns:a16="http://schemas.microsoft.com/office/drawing/2014/main" val="1242550891"/>
                    </a:ext>
                  </a:extLst>
                </a:gridCol>
                <a:gridCol w="1149949">
                  <a:extLst>
                    <a:ext uri="{9D8B030D-6E8A-4147-A177-3AD203B41FA5}">
                      <a16:colId xmlns:a16="http://schemas.microsoft.com/office/drawing/2014/main" val="3773391870"/>
                    </a:ext>
                  </a:extLst>
                </a:gridCol>
                <a:gridCol w="1149949">
                  <a:extLst>
                    <a:ext uri="{9D8B030D-6E8A-4147-A177-3AD203B41FA5}">
                      <a16:colId xmlns:a16="http://schemas.microsoft.com/office/drawing/2014/main" val="1210697869"/>
                    </a:ext>
                  </a:extLst>
                </a:gridCol>
              </a:tblGrid>
              <a:tr h="4017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Item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Self-Report Responses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Parent-Report Responses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232705"/>
                  </a:ext>
                </a:extLst>
              </a:tr>
              <a:tr h="695739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Pre-Baseline Phase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Pre-Experimental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Post-Experimental Phase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Pre-Baseline Phase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Pre-Experimental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Post-Experimental Phase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6283432"/>
                  </a:ext>
                </a:extLst>
              </a:tr>
              <a:tr h="616226">
                <a:tc>
                  <a:txBody>
                    <a:bodyPr/>
                    <a:lstStyle/>
                    <a:p>
                      <a:r>
                        <a:rPr lang="en-US" sz="1100" dirty="0"/>
                        <a:t>Difficulty Understanding New Material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Lot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Somewhat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Little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Little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Not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Not Worse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7141602"/>
                  </a:ext>
                </a:extLst>
              </a:tr>
              <a:tr h="606287">
                <a:tc>
                  <a:txBody>
                    <a:bodyPr/>
                    <a:lstStyle/>
                    <a:p>
                      <a:r>
                        <a:rPr lang="en-US" sz="1100" dirty="0"/>
                        <a:t>Difficulty Studying For Tests or Quizzes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Lot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Somewhat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Little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Little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Not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Not Worse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5073490"/>
                  </a:ext>
                </a:extLst>
              </a:tr>
              <a:tr h="586409">
                <a:tc>
                  <a:txBody>
                    <a:bodyPr/>
                    <a:lstStyle/>
                    <a:p>
                      <a:r>
                        <a:rPr lang="en-US" sz="1100" dirty="0"/>
                        <a:t>Trouble Remembering What Was Studied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Lot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Lot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Little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Somewhat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Not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Not Worse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5845090"/>
                  </a:ext>
                </a:extLst>
              </a:tr>
              <a:tr h="586409">
                <a:tc>
                  <a:txBody>
                    <a:bodyPr/>
                    <a:lstStyle/>
                    <a:p>
                      <a:r>
                        <a:rPr lang="en-US" sz="1100" dirty="0"/>
                        <a:t>Trouble Remembering What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Very Stressful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Very Stressful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Moderately Stressful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A Little Stressful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Moderately Stressful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Moderately Stressful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694493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27CB053-B595-FD44-94F2-188591062518}"/>
              </a:ext>
            </a:extLst>
          </p:cNvPr>
          <p:cNvSpPr txBox="1"/>
          <p:nvPr/>
        </p:nvSpPr>
        <p:spPr>
          <a:xfrm>
            <a:off x="40685" y="1719470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</a:t>
            </a:r>
          </a:p>
        </p:txBody>
      </p:sp>
    </p:spTree>
    <p:extLst>
      <p:ext uri="{BB962C8B-B14F-4D97-AF65-F5344CB8AC3E}">
        <p14:creationId xmlns:p14="http://schemas.microsoft.com/office/powerpoint/2010/main" val="12464249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E8E72-77BE-D145-B96D-BBE75EB6B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RQ 2 Results – Participant 2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0FF3064-6E1D-6A44-8FF7-DB6C814C9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601362"/>
              </p:ext>
            </p:extLst>
          </p:nvPr>
        </p:nvGraphicFramePr>
        <p:xfrm>
          <a:off x="1152939" y="1078871"/>
          <a:ext cx="7126356" cy="38092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4052">
                  <a:extLst>
                    <a:ext uri="{9D8B030D-6E8A-4147-A177-3AD203B41FA5}">
                      <a16:colId xmlns:a16="http://schemas.microsoft.com/office/drawing/2014/main" val="617945162"/>
                    </a:ext>
                  </a:extLst>
                </a:gridCol>
                <a:gridCol w="1669774">
                  <a:extLst>
                    <a:ext uri="{9D8B030D-6E8A-4147-A177-3AD203B41FA5}">
                      <a16:colId xmlns:a16="http://schemas.microsoft.com/office/drawing/2014/main" val="3547096784"/>
                    </a:ext>
                  </a:extLst>
                </a:gridCol>
                <a:gridCol w="1470992">
                  <a:extLst>
                    <a:ext uri="{9D8B030D-6E8A-4147-A177-3AD203B41FA5}">
                      <a16:colId xmlns:a16="http://schemas.microsoft.com/office/drawing/2014/main" val="223071759"/>
                    </a:ext>
                  </a:extLst>
                </a:gridCol>
                <a:gridCol w="1381538">
                  <a:extLst>
                    <a:ext uri="{9D8B030D-6E8A-4147-A177-3AD203B41FA5}">
                      <a16:colId xmlns:a16="http://schemas.microsoft.com/office/drawing/2014/main" val="399271605"/>
                    </a:ext>
                  </a:extLst>
                </a:gridCol>
              </a:tblGrid>
              <a:tr h="6902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Item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Pre-Baseline Phase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Pre-Experimental Phase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Post-Experimental Phase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4733318"/>
                  </a:ext>
                </a:extLst>
              </a:tr>
              <a:tr h="508949">
                <a:tc>
                  <a:txBody>
                    <a:bodyPr/>
                    <a:lstStyle/>
                    <a:p>
                      <a:r>
                        <a:rPr lang="en-US" dirty="0"/>
                        <a:t>Feeling Slow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5118537"/>
                  </a:ext>
                </a:extLst>
              </a:tr>
              <a:tr h="508949">
                <a:tc>
                  <a:txBody>
                    <a:bodyPr/>
                    <a:lstStyle/>
                    <a:p>
                      <a:r>
                        <a:rPr lang="en-US" dirty="0"/>
                        <a:t>Feeling Foggy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4549355"/>
                  </a:ext>
                </a:extLst>
              </a:tr>
              <a:tr h="520667">
                <a:tc>
                  <a:txBody>
                    <a:bodyPr/>
                    <a:lstStyle/>
                    <a:p>
                      <a:r>
                        <a:rPr lang="en-US" dirty="0"/>
                        <a:t>Difficulty Concentrating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1428058"/>
                  </a:ext>
                </a:extLst>
              </a:tr>
              <a:tr h="520667">
                <a:tc>
                  <a:txBody>
                    <a:bodyPr/>
                    <a:lstStyle/>
                    <a:p>
                      <a:r>
                        <a:rPr lang="en-US" dirty="0"/>
                        <a:t>Difficulty Remembering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6352994"/>
                  </a:ext>
                </a:extLst>
              </a:tr>
              <a:tr h="520667">
                <a:tc>
                  <a:txBody>
                    <a:bodyPr/>
                    <a:lstStyle/>
                    <a:p>
                      <a:r>
                        <a:rPr lang="en-US" dirty="0"/>
                        <a:t>Cognitive Symptom Cluster 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8319755"/>
                  </a:ext>
                </a:extLst>
              </a:tr>
              <a:tr h="520667">
                <a:tc>
                  <a:txBody>
                    <a:bodyPr/>
                    <a:lstStyle/>
                    <a:p>
                      <a:r>
                        <a:rPr lang="en-US" dirty="0"/>
                        <a:t>Total Symptom Severity Score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094025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14758AB-9299-AA4D-A4F8-6E59929E039E}"/>
              </a:ext>
            </a:extLst>
          </p:cNvPr>
          <p:cNvSpPr txBox="1"/>
          <p:nvPr/>
        </p:nvSpPr>
        <p:spPr>
          <a:xfrm>
            <a:off x="160349" y="1739348"/>
            <a:ext cx="75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PCSS</a:t>
            </a:r>
          </a:p>
        </p:txBody>
      </p:sp>
    </p:spTree>
    <p:extLst>
      <p:ext uri="{BB962C8B-B14F-4D97-AF65-F5344CB8AC3E}">
        <p14:creationId xmlns:p14="http://schemas.microsoft.com/office/powerpoint/2010/main" val="42568110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7C93A-3504-8542-AA5B-4BCB3D1C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RQ 2 Results – Participant 3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440436E-FA6B-AC4A-B29F-170FE59BD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8835"/>
              </p:ext>
            </p:extLst>
          </p:nvPr>
        </p:nvGraphicFramePr>
        <p:xfrm>
          <a:off x="1043608" y="1115955"/>
          <a:ext cx="7681896" cy="38936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0316">
                  <a:extLst>
                    <a:ext uri="{9D8B030D-6E8A-4147-A177-3AD203B41FA5}">
                      <a16:colId xmlns:a16="http://schemas.microsoft.com/office/drawing/2014/main" val="678321558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293712276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2961510910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2150354468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1238268645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350738168"/>
                    </a:ext>
                  </a:extLst>
                </a:gridCol>
              </a:tblGrid>
              <a:tr h="4939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Scale/Index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T-</a:t>
                      </a:r>
                      <a:r>
                        <a:rPr lang="en-US" i="0" dirty="0"/>
                        <a:t>Score Value </a:t>
                      </a:r>
                      <a:endParaRPr lang="en-US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RCI Value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932191"/>
                  </a:ext>
                </a:extLst>
              </a:tr>
              <a:tr h="45098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Pre-Baseline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Pre-Experimental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Post-Experimental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Pre-Baseline/ Pre-Experimental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Pre-Experimental/ Post-Experimental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1722290"/>
                  </a:ext>
                </a:extLst>
              </a:tr>
              <a:tr h="488017">
                <a:tc>
                  <a:txBody>
                    <a:bodyPr/>
                    <a:lstStyle/>
                    <a:p>
                      <a:r>
                        <a:rPr lang="en-US" dirty="0"/>
                        <a:t>Task Completion 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78*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-2.96**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147317"/>
                  </a:ext>
                </a:extLst>
              </a:tr>
              <a:tr h="533993">
                <a:tc>
                  <a:txBody>
                    <a:bodyPr/>
                    <a:lstStyle/>
                    <a:p>
                      <a:r>
                        <a:rPr lang="en-US" dirty="0"/>
                        <a:t>Working Memory 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84*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2.41**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-4.22**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1230837"/>
                  </a:ext>
                </a:extLst>
              </a:tr>
              <a:tr h="533993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Plan/Organize Scale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73*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2.72**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-2.72**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00565"/>
                  </a:ext>
                </a:extLst>
              </a:tr>
              <a:tr h="629885">
                <a:tc>
                  <a:txBody>
                    <a:bodyPr/>
                    <a:lstStyle/>
                    <a:p>
                      <a:r>
                        <a:rPr lang="en-US" dirty="0"/>
                        <a:t>Cognitive Regulation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82*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2.67**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-4.61**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427314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57E00CE-9857-8A47-ACD0-0C03661D23F1}"/>
              </a:ext>
            </a:extLst>
          </p:cNvPr>
          <p:cNvSpPr txBox="1"/>
          <p:nvPr/>
        </p:nvSpPr>
        <p:spPr>
          <a:xfrm>
            <a:off x="85532" y="1648420"/>
            <a:ext cx="1182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BRIEF-2 Self-Report</a:t>
            </a:r>
          </a:p>
        </p:txBody>
      </p:sp>
    </p:spTree>
    <p:extLst>
      <p:ext uri="{BB962C8B-B14F-4D97-AF65-F5344CB8AC3E}">
        <p14:creationId xmlns:p14="http://schemas.microsoft.com/office/powerpoint/2010/main" val="37724692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7C93A-3504-8542-AA5B-4BCB3D1C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RQ 2 Results – Participant 3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440436E-FA6B-AC4A-B29F-170FE59BD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116566"/>
              </p:ext>
            </p:extLst>
          </p:nvPr>
        </p:nvGraphicFramePr>
        <p:xfrm>
          <a:off x="1043608" y="1115955"/>
          <a:ext cx="7681896" cy="36878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0316">
                  <a:extLst>
                    <a:ext uri="{9D8B030D-6E8A-4147-A177-3AD203B41FA5}">
                      <a16:colId xmlns:a16="http://schemas.microsoft.com/office/drawing/2014/main" val="678321558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293712276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2961510910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2150354468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1238268645"/>
                    </a:ext>
                  </a:extLst>
                </a:gridCol>
                <a:gridCol w="1280316">
                  <a:extLst>
                    <a:ext uri="{9D8B030D-6E8A-4147-A177-3AD203B41FA5}">
                      <a16:colId xmlns:a16="http://schemas.microsoft.com/office/drawing/2014/main" val="350738168"/>
                    </a:ext>
                  </a:extLst>
                </a:gridCol>
              </a:tblGrid>
              <a:tr h="49392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Scale/Index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T-</a:t>
                      </a:r>
                      <a:r>
                        <a:rPr lang="en-US" i="0" dirty="0"/>
                        <a:t>Score Value </a:t>
                      </a:r>
                      <a:endParaRPr lang="en-US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RCI Value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932191"/>
                  </a:ext>
                </a:extLst>
              </a:tr>
              <a:tr h="45098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Pre-Baseline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Pre-Experimental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Post-Experimental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Pre-Baseline/ Pre-Experimental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Pre-Experimental/ Post-Experimental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1722290"/>
                  </a:ext>
                </a:extLst>
              </a:tr>
              <a:tr h="488017">
                <a:tc>
                  <a:txBody>
                    <a:bodyPr/>
                    <a:lstStyle/>
                    <a:p>
                      <a:r>
                        <a:rPr lang="en-US" dirty="0"/>
                        <a:t>Task-Monitor 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2.81**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-2.81**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147317"/>
                  </a:ext>
                </a:extLst>
              </a:tr>
              <a:tr h="533993">
                <a:tc>
                  <a:txBody>
                    <a:bodyPr/>
                    <a:lstStyle/>
                    <a:p>
                      <a:r>
                        <a:rPr lang="en-US" dirty="0"/>
                        <a:t>Working Memory 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-4.42**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1230837"/>
                  </a:ext>
                </a:extLst>
              </a:tr>
              <a:tr h="533993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Plan/Organize Scale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71*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-3.19**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-1.23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00565"/>
                  </a:ext>
                </a:extLst>
              </a:tr>
              <a:tr h="629885">
                <a:tc>
                  <a:txBody>
                    <a:bodyPr/>
                    <a:lstStyle/>
                    <a:p>
                      <a:r>
                        <a:rPr lang="en-US" dirty="0"/>
                        <a:t>Cognitive Regulation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66*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-3.51**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427314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57E00CE-9857-8A47-ACD0-0C03661D23F1}"/>
              </a:ext>
            </a:extLst>
          </p:cNvPr>
          <p:cNvSpPr txBox="1"/>
          <p:nvPr/>
        </p:nvSpPr>
        <p:spPr>
          <a:xfrm>
            <a:off x="85532" y="1648420"/>
            <a:ext cx="1182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BRIEF-2 Parent-Report</a:t>
            </a:r>
          </a:p>
        </p:txBody>
      </p:sp>
    </p:spTree>
    <p:extLst>
      <p:ext uri="{BB962C8B-B14F-4D97-AF65-F5344CB8AC3E}">
        <p14:creationId xmlns:p14="http://schemas.microsoft.com/office/powerpoint/2010/main" val="38846727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E4A2B-FAF6-4949-981C-7DC5B2D8C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RQ 2 Results – Participant 3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F5CE543-1B76-974D-8D15-27FF70706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424730"/>
              </p:ext>
            </p:extLst>
          </p:nvPr>
        </p:nvGraphicFramePr>
        <p:xfrm>
          <a:off x="905511" y="1188502"/>
          <a:ext cx="8049643" cy="35087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1280">
                  <a:extLst>
                    <a:ext uri="{9D8B030D-6E8A-4147-A177-3AD203B41FA5}">
                      <a16:colId xmlns:a16="http://schemas.microsoft.com/office/drawing/2014/main" val="3045488168"/>
                    </a:ext>
                  </a:extLst>
                </a:gridCol>
                <a:gridCol w="1048618">
                  <a:extLst>
                    <a:ext uri="{9D8B030D-6E8A-4147-A177-3AD203B41FA5}">
                      <a16:colId xmlns:a16="http://schemas.microsoft.com/office/drawing/2014/main" val="474389945"/>
                    </a:ext>
                  </a:extLst>
                </a:gridCol>
                <a:gridCol w="1149949">
                  <a:extLst>
                    <a:ext uri="{9D8B030D-6E8A-4147-A177-3AD203B41FA5}">
                      <a16:colId xmlns:a16="http://schemas.microsoft.com/office/drawing/2014/main" val="2116958082"/>
                    </a:ext>
                  </a:extLst>
                </a:gridCol>
                <a:gridCol w="1220494">
                  <a:extLst>
                    <a:ext uri="{9D8B030D-6E8A-4147-A177-3AD203B41FA5}">
                      <a16:colId xmlns:a16="http://schemas.microsoft.com/office/drawing/2014/main" val="564171758"/>
                    </a:ext>
                  </a:extLst>
                </a:gridCol>
                <a:gridCol w="1079404">
                  <a:extLst>
                    <a:ext uri="{9D8B030D-6E8A-4147-A177-3AD203B41FA5}">
                      <a16:colId xmlns:a16="http://schemas.microsoft.com/office/drawing/2014/main" val="1242550891"/>
                    </a:ext>
                  </a:extLst>
                </a:gridCol>
                <a:gridCol w="1149949">
                  <a:extLst>
                    <a:ext uri="{9D8B030D-6E8A-4147-A177-3AD203B41FA5}">
                      <a16:colId xmlns:a16="http://schemas.microsoft.com/office/drawing/2014/main" val="3773391870"/>
                    </a:ext>
                  </a:extLst>
                </a:gridCol>
                <a:gridCol w="1149949">
                  <a:extLst>
                    <a:ext uri="{9D8B030D-6E8A-4147-A177-3AD203B41FA5}">
                      <a16:colId xmlns:a16="http://schemas.microsoft.com/office/drawing/2014/main" val="1210697869"/>
                    </a:ext>
                  </a:extLst>
                </a:gridCol>
              </a:tblGrid>
              <a:tr h="4017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Item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Self-Report Responses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Parent-Report Responses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232705"/>
                  </a:ext>
                </a:extLst>
              </a:tr>
              <a:tr h="695739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Pre-Baseline Phase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Pre-Experimental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Post-Experimental Phase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Pre-Baseline Phase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Pre-Experimental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Post-Experimental Phase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6283432"/>
                  </a:ext>
                </a:extLst>
              </a:tr>
              <a:tr h="616226">
                <a:tc>
                  <a:txBody>
                    <a:bodyPr/>
                    <a:lstStyle/>
                    <a:p>
                      <a:r>
                        <a:rPr lang="en-US" sz="1100" dirty="0"/>
                        <a:t>In Class, Work Taking Longer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Somewhat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Somewhat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Somewhat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Somewhat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Little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Not Worse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7141602"/>
                  </a:ext>
                </a:extLst>
              </a:tr>
              <a:tr h="606287">
                <a:tc>
                  <a:txBody>
                    <a:bodyPr/>
                    <a:lstStyle/>
                    <a:p>
                      <a:r>
                        <a:rPr lang="en-US" sz="1100" dirty="0"/>
                        <a:t>Homework Taking Longer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Somewhat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Somewhat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Lot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Lot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Little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Not Worse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5073490"/>
                  </a:ext>
                </a:extLst>
              </a:tr>
              <a:tr h="586409">
                <a:tc>
                  <a:txBody>
                    <a:bodyPr/>
                    <a:lstStyle/>
                    <a:p>
                      <a:r>
                        <a:rPr lang="en-US" sz="1100" dirty="0"/>
                        <a:t>Difficulty Studying For Tests or Quizzes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Somewhat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Lot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Little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Lot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Little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Little Worse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5845090"/>
                  </a:ext>
                </a:extLst>
              </a:tr>
              <a:tr h="586409">
                <a:tc>
                  <a:txBody>
                    <a:bodyPr/>
                    <a:lstStyle/>
                    <a:p>
                      <a:r>
                        <a:rPr lang="en-US" sz="1100" dirty="0"/>
                        <a:t>Trouble Remembering What Was Studied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Little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Little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Little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A Lot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 Lot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Not Worse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694493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27CB053-B595-FD44-94F2-188591062518}"/>
              </a:ext>
            </a:extLst>
          </p:cNvPr>
          <p:cNvSpPr txBox="1"/>
          <p:nvPr/>
        </p:nvSpPr>
        <p:spPr>
          <a:xfrm>
            <a:off x="40685" y="1719470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</a:t>
            </a:r>
          </a:p>
        </p:txBody>
      </p:sp>
    </p:spTree>
    <p:extLst>
      <p:ext uri="{BB962C8B-B14F-4D97-AF65-F5344CB8AC3E}">
        <p14:creationId xmlns:p14="http://schemas.microsoft.com/office/powerpoint/2010/main" val="11103901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E4A2B-FAF6-4949-981C-7DC5B2D8C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RQ 2 Results – Participant 3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F5CE543-1B76-974D-8D15-27FF70706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47540"/>
              </p:ext>
            </p:extLst>
          </p:nvPr>
        </p:nvGraphicFramePr>
        <p:xfrm>
          <a:off x="905511" y="1188502"/>
          <a:ext cx="8049643" cy="37860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1280">
                  <a:extLst>
                    <a:ext uri="{9D8B030D-6E8A-4147-A177-3AD203B41FA5}">
                      <a16:colId xmlns:a16="http://schemas.microsoft.com/office/drawing/2014/main" val="3045488168"/>
                    </a:ext>
                  </a:extLst>
                </a:gridCol>
                <a:gridCol w="1048618">
                  <a:extLst>
                    <a:ext uri="{9D8B030D-6E8A-4147-A177-3AD203B41FA5}">
                      <a16:colId xmlns:a16="http://schemas.microsoft.com/office/drawing/2014/main" val="474389945"/>
                    </a:ext>
                  </a:extLst>
                </a:gridCol>
                <a:gridCol w="1149949">
                  <a:extLst>
                    <a:ext uri="{9D8B030D-6E8A-4147-A177-3AD203B41FA5}">
                      <a16:colId xmlns:a16="http://schemas.microsoft.com/office/drawing/2014/main" val="2116958082"/>
                    </a:ext>
                  </a:extLst>
                </a:gridCol>
                <a:gridCol w="1220494">
                  <a:extLst>
                    <a:ext uri="{9D8B030D-6E8A-4147-A177-3AD203B41FA5}">
                      <a16:colId xmlns:a16="http://schemas.microsoft.com/office/drawing/2014/main" val="564171758"/>
                    </a:ext>
                  </a:extLst>
                </a:gridCol>
                <a:gridCol w="1079404">
                  <a:extLst>
                    <a:ext uri="{9D8B030D-6E8A-4147-A177-3AD203B41FA5}">
                      <a16:colId xmlns:a16="http://schemas.microsoft.com/office/drawing/2014/main" val="1242550891"/>
                    </a:ext>
                  </a:extLst>
                </a:gridCol>
                <a:gridCol w="1149949">
                  <a:extLst>
                    <a:ext uri="{9D8B030D-6E8A-4147-A177-3AD203B41FA5}">
                      <a16:colId xmlns:a16="http://schemas.microsoft.com/office/drawing/2014/main" val="3773391870"/>
                    </a:ext>
                  </a:extLst>
                </a:gridCol>
                <a:gridCol w="1149949">
                  <a:extLst>
                    <a:ext uri="{9D8B030D-6E8A-4147-A177-3AD203B41FA5}">
                      <a16:colId xmlns:a16="http://schemas.microsoft.com/office/drawing/2014/main" val="1210697869"/>
                    </a:ext>
                  </a:extLst>
                </a:gridCol>
              </a:tblGrid>
              <a:tr h="40175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Item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Self-Report Responses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Parent-Report Responses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232705"/>
                  </a:ext>
                </a:extLst>
              </a:tr>
              <a:tr h="695739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Pre-Baseline Phase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Pre-Experimental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Post-Experimental Phase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Pre-Baseline Phase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Pre-Experimental Phase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Post-Experimental Phase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6283432"/>
                  </a:ext>
                </a:extLst>
              </a:tr>
              <a:tr h="506896">
                <a:tc>
                  <a:txBody>
                    <a:bodyPr/>
                    <a:lstStyle/>
                    <a:p>
                      <a:r>
                        <a:rPr lang="en-US" sz="1050" dirty="0"/>
                        <a:t>Easily Distracted During Classwork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 Lot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 Lot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Somewhat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 Little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Somewhat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Not Worse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7141602"/>
                  </a:ext>
                </a:extLst>
              </a:tr>
              <a:tr h="467139">
                <a:tc>
                  <a:txBody>
                    <a:bodyPr/>
                    <a:lstStyle/>
                    <a:p>
                      <a:r>
                        <a:rPr lang="en-US" sz="1050" dirty="0"/>
                        <a:t>Easily Distracted During Homework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Somewhat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Somewhat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 Little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 Little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Somewhat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 Little Worse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507349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050" dirty="0"/>
                        <a:t>Headaches Interfering With Classwork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 Lot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Somewhat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 Little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Somewhat Worse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 Little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Not Worse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5845090"/>
                  </a:ext>
                </a:extLst>
              </a:tr>
              <a:tr h="482048">
                <a:tc>
                  <a:txBody>
                    <a:bodyPr/>
                    <a:lstStyle/>
                    <a:p>
                      <a:r>
                        <a:rPr lang="en-US" sz="1050" dirty="0"/>
                        <a:t>Headaches Interfering With Homework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 Lot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Somewhat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 Little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Somewhat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 Little Worse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Not Worse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6944934"/>
                  </a:ext>
                </a:extLst>
              </a:tr>
              <a:tr h="467139">
                <a:tc>
                  <a:txBody>
                    <a:bodyPr/>
                    <a:lstStyle/>
                    <a:p>
                      <a:r>
                        <a:rPr lang="en-US" sz="1050" dirty="0"/>
                        <a:t>Stressed Out About Your Grades Dropping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Moderately Stressful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Moderately Stressful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 Little Stressful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Not Stressful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 Little Stressful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Not Stressful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964095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27CB053-B595-FD44-94F2-188591062518}"/>
              </a:ext>
            </a:extLst>
          </p:cNvPr>
          <p:cNvSpPr txBox="1"/>
          <p:nvPr/>
        </p:nvSpPr>
        <p:spPr>
          <a:xfrm>
            <a:off x="40685" y="1719470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CLASS</a:t>
            </a:r>
          </a:p>
        </p:txBody>
      </p:sp>
    </p:spTree>
    <p:extLst>
      <p:ext uri="{BB962C8B-B14F-4D97-AF65-F5344CB8AC3E}">
        <p14:creationId xmlns:p14="http://schemas.microsoft.com/office/powerpoint/2010/main" val="34704186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E8E72-77BE-D145-B96D-BBE75EB6B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RQ 2 Results – Participant 3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0FF3064-6E1D-6A44-8FF7-DB6C814C9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254417"/>
              </p:ext>
            </p:extLst>
          </p:nvPr>
        </p:nvGraphicFramePr>
        <p:xfrm>
          <a:off x="1152939" y="1078871"/>
          <a:ext cx="7126356" cy="38092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04052">
                  <a:extLst>
                    <a:ext uri="{9D8B030D-6E8A-4147-A177-3AD203B41FA5}">
                      <a16:colId xmlns:a16="http://schemas.microsoft.com/office/drawing/2014/main" val="617945162"/>
                    </a:ext>
                  </a:extLst>
                </a:gridCol>
                <a:gridCol w="1669774">
                  <a:extLst>
                    <a:ext uri="{9D8B030D-6E8A-4147-A177-3AD203B41FA5}">
                      <a16:colId xmlns:a16="http://schemas.microsoft.com/office/drawing/2014/main" val="3547096784"/>
                    </a:ext>
                  </a:extLst>
                </a:gridCol>
                <a:gridCol w="1470992">
                  <a:extLst>
                    <a:ext uri="{9D8B030D-6E8A-4147-A177-3AD203B41FA5}">
                      <a16:colId xmlns:a16="http://schemas.microsoft.com/office/drawing/2014/main" val="223071759"/>
                    </a:ext>
                  </a:extLst>
                </a:gridCol>
                <a:gridCol w="1381538">
                  <a:extLst>
                    <a:ext uri="{9D8B030D-6E8A-4147-A177-3AD203B41FA5}">
                      <a16:colId xmlns:a16="http://schemas.microsoft.com/office/drawing/2014/main" val="399271605"/>
                    </a:ext>
                  </a:extLst>
                </a:gridCol>
              </a:tblGrid>
              <a:tr h="69021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Item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Pre-Baseline Phase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Pre-Experimental Phase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Post-Experimental Phase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4733318"/>
                  </a:ext>
                </a:extLst>
              </a:tr>
              <a:tr h="508949">
                <a:tc>
                  <a:txBody>
                    <a:bodyPr/>
                    <a:lstStyle/>
                    <a:p>
                      <a:r>
                        <a:rPr lang="en-US" dirty="0"/>
                        <a:t>Feeling Slow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5118537"/>
                  </a:ext>
                </a:extLst>
              </a:tr>
              <a:tr h="508949">
                <a:tc>
                  <a:txBody>
                    <a:bodyPr/>
                    <a:lstStyle/>
                    <a:p>
                      <a:r>
                        <a:rPr lang="en-US" dirty="0"/>
                        <a:t>Feeling Foggy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4549355"/>
                  </a:ext>
                </a:extLst>
              </a:tr>
              <a:tr h="520667">
                <a:tc>
                  <a:txBody>
                    <a:bodyPr/>
                    <a:lstStyle/>
                    <a:p>
                      <a:r>
                        <a:rPr lang="en-US" dirty="0"/>
                        <a:t>Difficulty Concentrating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1428058"/>
                  </a:ext>
                </a:extLst>
              </a:tr>
              <a:tr h="520667">
                <a:tc>
                  <a:txBody>
                    <a:bodyPr/>
                    <a:lstStyle/>
                    <a:p>
                      <a:r>
                        <a:rPr lang="en-US" dirty="0"/>
                        <a:t>Difficulty Remembering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6352994"/>
                  </a:ext>
                </a:extLst>
              </a:tr>
              <a:tr h="520667">
                <a:tc>
                  <a:txBody>
                    <a:bodyPr/>
                    <a:lstStyle/>
                    <a:p>
                      <a:r>
                        <a:rPr lang="en-US" dirty="0"/>
                        <a:t>Cognitive Symptom Cluster Score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8319755"/>
                  </a:ext>
                </a:extLst>
              </a:tr>
              <a:tr h="520667">
                <a:tc>
                  <a:txBody>
                    <a:bodyPr/>
                    <a:lstStyle/>
                    <a:p>
                      <a:r>
                        <a:rPr lang="en-US" dirty="0"/>
                        <a:t>Total Symptom Severity Score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094025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14758AB-9299-AA4D-A4F8-6E59929E039E}"/>
              </a:ext>
            </a:extLst>
          </p:cNvPr>
          <p:cNvSpPr txBox="1"/>
          <p:nvPr/>
        </p:nvSpPr>
        <p:spPr>
          <a:xfrm>
            <a:off x="160349" y="1739348"/>
            <a:ext cx="75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PCSS</a:t>
            </a:r>
          </a:p>
        </p:txBody>
      </p:sp>
    </p:spTree>
    <p:extLst>
      <p:ext uri="{BB962C8B-B14F-4D97-AF65-F5344CB8AC3E}">
        <p14:creationId xmlns:p14="http://schemas.microsoft.com/office/powerpoint/2010/main" val="12467074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1AAF3-62B6-FA43-827B-721480569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E. Treatment Fidelity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FB29E7-7119-6846-90F5-3408E1DDB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127" y="2163678"/>
            <a:ext cx="7218403" cy="286247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6CA8619-6A7E-1E4D-85C5-C3D7D5A7D323}"/>
              </a:ext>
            </a:extLst>
          </p:cNvPr>
          <p:cNvGraphicFramePr>
            <a:graphicFrameLocks noGrp="1"/>
          </p:cNvGraphicFramePr>
          <p:nvPr/>
        </p:nvGraphicFramePr>
        <p:xfrm>
          <a:off x="3647440" y="1362546"/>
          <a:ext cx="4867910" cy="8929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3955">
                  <a:extLst>
                    <a:ext uri="{9D8B030D-6E8A-4147-A177-3AD203B41FA5}">
                      <a16:colId xmlns:a16="http://schemas.microsoft.com/office/drawing/2014/main" val="1557701428"/>
                    </a:ext>
                  </a:extLst>
                </a:gridCol>
                <a:gridCol w="2433955">
                  <a:extLst>
                    <a:ext uri="{9D8B030D-6E8A-4147-A177-3AD203B41FA5}">
                      <a16:colId xmlns:a16="http://schemas.microsoft.com/office/drawing/2014/main" val="1241290850"/>
                    </a:ext>
                  </a:extLst>
                </a:gridCol>
              </a:tblGrid>
              <a:tr h="2976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Observer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Fidelity Rating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300558"/>
                  </a:ext>
                </a:extLst>
              </a:tr>
              <a:tr h="2976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95.99%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633970"/>
                  </a:ext>
                </a:extLst>
              </a:tr>
              <a:tr h="2976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80.56%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100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68067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C8B7-A27C-324F-980D-5D68DEF1F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2" y="1496356"/>
            <a:ext cx="1937080" cy="1246843"/>
          </a:xfrm>
        </p:spPr>
        <p:txBody>
          <a:bodyPr>
            <a:noAutofit/>
          </a:bodyPr>
          <a:lstStyle/>
          <a:p>
            <a:r>
              <a:rPr lang="en-US" sz="1800" dirty="0"/>
              <a:t>F. Social Validity and Treatment Appropriateness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8C5FE-12AF-954B-81F6-8F01E6493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314" y="298175"/>
            <a:ext cx="7043417" cy="414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687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A56E1-D923-0045-BB8D-93289E4F4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5. Discussion and Interpretation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84041-CFB9-0345-B543-62D70A0D1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dirty="0"/>
              <a:t>Profiles of clinical response 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Measurements 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Study limitations 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/>
              <a:t>Summary and clinical implications </a:t>
            </a:r>
          </a:p>
        </p:txBody>
      </p:sp>
    </p:spTree>
    <p:extLst>
      <p:ext uri="{BB962C8B-B14F-4D97-AF65-F5344CB8AC3E}">
        <p14:creationId xmlns:p14="http://schemas.microsoft.com/office/powerpoint/2010/main" val="1516842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AC71B-8314-6840-BB6E-07E4672DD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911" y="273844"/>
            <a:ext cx="7838439" cy="994172"/>
          </a:xfrm>
        </p:spPr>
        <p:txBody>
          <a:bodyPr anchor="ctr">
            <a:normAutofit/>
          </a:bodyPr>
          <a:lstStyle/>
          <a:p>
            <a:r>
              <a:rPr lang="en-US" dirty="0"/>
              <a:t>B. PCS Defined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0E818-045A-BD4E-8B69-C6D851D01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11" y="1369219"/>
            <a:ext cx="7838439" cy="29856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Occurs in 10-15% of the 1.6-3.8 million annual concussion cases</a:t>
            </a:r>
          </a:p>
          <a:p>
            <a:r>
              <a:rPr lang="en-US" dirty="0"/>
              <a:t>General consensus between DSM-IV and ICD-10 in diagnostic criteria of PCS</a:t>
            </a:r>
          </a:p>
          <a:p>
            <a:r>
              <a:rPr lang="en-US" dirty="0"/>
              <a:t>Defined as the presence of three or more symptoms for at least three months following the injury </a:t>
            </a:r>
          </a:p>
          <a:p>
            <a:r>
              <a:rPr lang="en-US" dirty="0"/>
              <a:t>Contributing factors to PCS development:</a:t>
            </a:r>
          </a:p>
          <a:p>
            <a:pPr lvl="1"/>
            <a:r>
              <a:rPr lang="en-US" dirty="0"/>
              <a:t>Pre-injury risk factors </a:t>
            </a:r>
          </a:p>
          <a:p>
            <a:pPr lvl="1"/>
            <a:r>
              <a:rPr lang="en-US" dirty="0"/>
              <a:t>Injury-related risk factors </a:t>
            </a:r>
          </a:p>
          <a:p>
            <a:pPr lvl="1"/>
            <a:r>
              <a:rPr lang="en-US" dirty="0"/>
              <a:t>Post-injury risk factors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B29B67-A606-3740-8CDF-AB6222054158}"/>
              </a:ext>
            </a:extLst>
          </p:cNvPr>
          <p:cNvSpPr txBox="1"/>
          <p:nvPr/>
        </p:nvSpPr>
        <p:spPr>
          <a:xfrm>
            <a:off x="4711147" y="4354830"/>
            <a:ext cx="4035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(Babcock et al., 2013; </a:t>
            </a:r>
            <a:r>
              <a:rPr lang="en-US" dirty="0" err="1"/>
              <a:t>Zemek</a:t>
            </a:r>
            <a:r>
              <a:rPr lang="en-US" dirty="0"/>
              <a:t> et al., 2013)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4268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06504-1A5B-9740-9A36-4F7DD7B5A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 Profiles of Clinical Response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9FE20-5C0A-1E4B-AF58-CBE188DB2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of three participants responded to intervention </a:t>
            </a:r>
          </a:p>
          <a:p>
            <a:r>
              <a:rPr lang="en-US" dirty="0"/>
              <a:t>All participants achieved and maintained expected performance on GAS hierarchy </a:t>
            </a:r>
          </a:p>
          <a:p>
            <a:r>
              <a:rPr lang="en-US" dirty="0"/>
              <a:t>Responses to TARF-R suggest all participants endorsed treatment</a:t>
            </a:r>
          </a:p>
          <a:p>
            <a:r>
              <a:rPr lang="en-US" dirty="0"/>
              <a:t>Profiles emerged for each participant </a:t>
            </a:r>
          </a:p>
        </p:txBody>
      </p:sp>
    </p:spTree>
    <p:extLst>
      <p:ext uri="{BB962C8B-B14F-4D97-AF65-F5344CB8AC3E}">
        <p14:creationId xmlns:p14="http://schemas.microsoft.com/office/powerpoint/2010/main" val="13004602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125D9-50E8-BA42-862E-27F77AC1D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A. Profiles of Clinical Response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5A2D208-2586-5043-BFD9-87A3811B7C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8314107"/>
              </p:ext>
            </p:extLst>
          </p:nvPr>
        </p:nvGraphicFramePr>
        <p:xfrm>
          <a:off x="779016" y="1119883"/>
          <a:ext cx="7839075" cy="3852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69561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06504-1A5B-9740-9A36-4F7DD7B5A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Measurements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9FE20-5C0A-1E4B-AF58-CBE188DB2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Facilitated dynamic intervention </a:t>
            </a:r>
          </a:p>
          <a:p>
            <a:r>
              <a:rPr lang="en-US" dirty="0"/>
              <a:t>Baseline measurements dictated treatment development </a:t>
            </a:r>
          </a:p>
          <a:p>
            <a:r>
              <a:rPr lang="en-US" dirty="0"/>
              <a:t>Ongoing measurement of participant performance dictated service delivery in the experimental phase </a:t>
            </a:r>
          </a:p>
          <a:p>
            <a:r>
              <a:rPr lang="en-US" dirty="0"/>
              <a:t>Development of GAS hierarchy paired with ongoing status tracking most important </a:t>
            </a:r>
          </a:p>
        </p:txBody>
      </p:sp>
    </p:spTree>
    <p:extLst>
      <p:ext uri="{BB962C8B-B14F-4D97-AF65-F5344CB8AC3E}">
        <p14:creationId xmlns:p14="http://schemas.microsoft.com/office/powerpoint/2010/main" val="26368037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125D9-50E8-BA42-862E-27F77AC1D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Measurements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5A2D208-2586-5043-BFD9-87A3811B7C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3880437"/>
              </p:ext>
            </p:extLst>
          </p:nvPr>
        </p:nvGraphicFramePr>
        <p:xfrm>
          <a:off x="779016" y="1119883"/>
          <a:ext cx="7839075" cy="3852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051003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CE1CC-B209-FE45-89AC-7CF0F3496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Study Limitations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7E588-5A63-8E4D-9F79-BD74C73AA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Contextual factors 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5EB10C-058B-D94C-8D8E-A33FC597A9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COVID-19 history effect </a:t>
            </a:r>
          </a:p>
          <a:p>
            <a:pPr lvl="1"/>
            <a:r>
              <a:rPr lang="en-US" dirty="0"/>
              <a:t>Forced sessions to occur via telehealth </a:t>
            </a:r>
          </a:p>
          <a:p>
            <a:pPr lvl="1"/>
            <a:r>
              <a:rPr lang="en-US" dirty="0"/>
              <a:t>Participant remote learning fatigue </a:t>
            </a:r>
          </a:p>
          <a:p>
            <a:pPr lvl="1"/>
            <a:r>
              <a:rPr lang="en-US" dirty="0"/>
              <a:t>Influenced Participant 1 treatment goal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52666F-9AD8-8D4A-B000-0EBF82277E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Methodological factors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847670-4936-F347-8ED1-D0DE76BDAEE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Small sample size </a:t>
            </a:r>
          </a:p>
          <a:p>
            <a:r>
              <a:rPr lang="en-US" dirty="0"/>
              <a:t>Limited data points for Participant 2 baseline phase</a:t>
            </a:r>
          </a:p>
          <a:p>
            <a:r>
              <a:rPr lang="en-US" dirty="0"/>
              <a:t>Use of self-report measurement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0662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06504-1A5B-9740-9A36-4F7DD7B5A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D. Summary and Clinical Implications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9FE20-5C0A-1E4B-AF58-CBE188DB2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Empirical and dynamic approach to treatment can be successful </a:t>
            </a:r>
          </a:p>
          <a:p>
            <a:r>
              <a:rPr lang="en-US" dirty="0"/>
              <a:t>Benefit of GAS </a:t>
            </a:r>
          </a:p>
          <a:p>
            <a:r>
              <a:rPr lang="en-US" dirty="0"/>
              <a:t>Positive response to treatment (TARF-R) results </a:t>
            </a:r>
          </a:p>
          <a:p>
            <a:r>
              <a:rPr lang="en-US" dirty="0"/>
              <a:t>Intervention may be better evaluated through a group design (ITS)</a:t>
            </a:r>
          </a:p>
        </p:txBody>
      </p:sp>
    </p:spTree>
    <p:extLst>
      <p:ext uri="{BB962C8B-B14F-4D97-AF65-F5344CB8AC3E}">
        <p14:creationId xmlns:p14="http://schemas.microsoft.com/office/powerpoint/2010/main" val="26264215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E512-6594-DE40-9D14-269CEF460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83E91-8731-5340-918B-26EBCC742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11" y="1369219"/>
            <a:ext cx="7838439" cy="3500437"/>
          </a:xfrm>
        </p:spPr>
        <p:txBody>
          <a:bodyPr>
            <a:normAutofit fontScale="32500" lnSpcReduction="20000"/>
          </a:bodyPr>
          <a:lstStyle/>
          <a:p>
            <a:r>
              <a:rPr lang="en-US" dirty="0"/>
              <a:t>Babcock, L., </a:t>
            </a:r>
            <a:r>
              <a:rPr lang="en-US" dirty="0" err="1"/>
              <a:t>Byczkowski</a:t>
            </a:r>
            <a:r>
              <a:rPr lang="en-US" dirty="0"/>
              <a:t>, T., Wade, S. L., Ho, M., Mookerjee, S., &amp; Bazarian, J. J. (2013). Predicting </a:t>
            </a:r>
            <a:r>
              <a:rPr lang="en-US" dirty="0" err="1"/>
              <a:t>postconcussion</a:t>
            </a:r>
            <a:r>
              <a:rPr lang="en-US" dirty="0"/>
              <a:t> syndrome after mild traumatic brain injury in children and adolescents who present to the emergency department. </a:t>
            </a:r>
            <a:r>
              <a:rPr lang="en-US" i="1" dirty="0"/>
              <a:t>JAMA Pediatrics</a:t>
            </a:r>
            <a:r>
              <a:rPr lang="en-US" dirty="0"/>
              <a:t>, </a:t>
            </a:r>
            <a:r>
              <a:rPr lang="en-US" i="1" dirty="0"/>
              <a:t>167</a:t>
            </a:r>
            <a:r>
              <a:rPr lang="en-US" dirty="0"/>
              <a:t>(2), 156–161. https://</a:t>
            </a:r>
            <a:r>
              <a:rPr lang="en-US" dirty="0" err="1"/>
              <a:t>doi.org</a:t>
            </a:r>
            <a:r>
              <a:rPr lang="en-US" dirty="0"/>
              <a:t>/10.1001/jamapediatrics.2013.434</a:t>
            </a:r>
          </a:p>
          <a:p>
            <a:r>
              <a:rPr lang="en-US" dirty="0" err="1"/>
              <a:t>Barkhoudarian</a:t>
            </a:r>
            <a:r>
              <a:rPr lang="en-US" dirty="0"/>
              <a:t>, G., </a:t>
            </a:r>
            <a:r>
              <a:rPr lang="en-US" dirty="0" err="1"/>
              <a:t>Hovda</a:t>
            </a:r>
            <a:r>
              <a:rPr lang="en-US" dirty="0"/>
              <a:t>, D. A., &amp; Giza, C. C. (2011). The molecular pathophysiology of concussive brain injury. </a:t>
            </a:r>
            <a:r>
              <a:rPr lang="en-US" i="1" dirty="0"/>
              <a:t>Clinics in Sports Medicine</a:t>
            </a:r>
            <a:r>
              <a:rPr lang="en-US" dirty="0"/>
              <a:t>, </a:t>
            </a:r>
            <a:r>
              <a:rPr lang="en-US" i="1" dirty="0"/>
              <a:t>30</a:t>
            </a:r>
            <a:r>
              <a:rPr lang="en-US" dirty="0"/>
              <a:t>(1), 33–48.</a:t>
            </a:r>
          </a:p>
          <a:p>
            <a:r>
              <a:rPr lang="en-US" dirty="0" err="1"/>
              <a:t>Byiers</a:t>
            </a:r>
            <a:r>
              <a:rPr lang="en-US" dirty="0"/>
              <a:t>, B. J., </a:t>
            </a:r>
            <a:r>
              <a:rPr lang="en-US" dirty="0" err="1"/>
              <a:t>Reichle</a:t>
            </a:r>
            <a:r>
              <a:rPr lang="en-US" dirty="0"/>
              <a:t>, J., &amp; Symons, F. J. (2012). </a:t>
            </a:r>
            <a:r>
              <a:rPr lang="en-US" i="1" dirty="0"/>
              <a:t>Single-subject experimental design for evidence-based practice</a:t>
            </a:r>
            <a:r>
              <a:rPr lang="en-US" dirty="0"/>
              <a:t>. </a:t>
            </a:r>
            <a:r>
              <a:rPr lang="en-US" i="1" dirty="0"/>
              <a:t>21</a:t>
            </a:r>
            <a:r>
              <a:rPr lang="en-US" dirty="0"/>
              <a:t>, 397–414. https://</a:t>
            </a:r>
            <a:r>
              <a:rPr lang="en-US" dirty="0" err="1"/>
              <a:t>doi.org</a:t>
            </a:r>
            <a:r>
              <a:rPr lang="en-US" dirty="0"/>
              <a:t>/10.1044/1058-0360(2012/11-0036)The</a:t>
            </a:r>
          </a:p>
          <a:p>
            <a:r>
              <a:rPr lang="en-US" dirty="0"/>
              <a:t>Cohen, J. (1968). Weighted kappa: Nominal scale agreement provision for scaled disagreement or partial credit. </a:t>
            </a:r>
            <a:r>
              <a:rPr lang="en-US" i="1" dirty="0"/>
              <a:t>Psychological Bulletin</a:t>
            </a:r>
            <a:r>
              <a:rPr lang="en-US" dirty="0"/>
              <a:t>, </a:t>
            </a:r>
            <a:r>
              <a:rPr lang="en-US" i="1" dirty="0"/>
              <a:t>70</a:t>
            </a:r>
            <a:r>
              <a:rPr lang="en-US" dirty="0"/>
              <a:t>(4), 213–220. https://</a:t>
            </a:r>
            <a:r>
              <a:rPr lang="en-US" dirty="0" err="1"/>
              <a:t>doi.org</a:t>
            </a:r>
            <a:r>
              <a:rPr lang="en-US" dirty="0"/>
              <a:t>/10.1037/h0026256</a:t>
            </a:r>
          </a:p>
          <a:p>
            <a:r>
              <a:rPr lang="en-US" dirty="0"/>
              <a:t>Cooper, D. B., Bowles, A. O., Kennedy, J. E., Curtiss, G., French, L. M., Tate, D. F., &amp; Vanderploeg, R. D. (2016). Cognitive rehabilitation for military service members with mild traumatic brain injury: A randomized clinical trial. </a:t>
            </a:r>
            <a:r>
              <a:rPr lang="en-US" i="1" dirty="0"/>
              <a:t>Journal of Head Trauma Rehabilitation</a:t>
            </a:r>
            <a:r>
              <a:rPr lang="en-US" dirty="0"/>
              <a:t>, </a:t>
            </a:r>
            <a:r>
              <a:rPr lang="en-US" i="1" dirty="0"/>
              <a:t>32</a:t>
            </a:r>
            <a:r>
              <a:rPr lang="en-US" dirty="0"/>
              <a:t>(3), E1–E15. https://</a:t>
            </a:r>
            <a:r>
              <a:rPr lang="en-US" dirty="0" err="1"/>
              <a:t>doi.org</a:t>
            </a:r>
            <a:r>
              <a:rPr lang="en-US" dirty="0"/>
              <a:t>/10.1097/HTR.0000000000000254</a:t>
            </a:r>
          </a:p>
          <a:p>
            <a:r>
              <a:rPr lang="en-US" dirty="0"/>
              <a:t>Fleiss, J. L. (1973). The equivalence of weighted Kappa and the Intraclass Correlation Coefficient as measures of reliability. </a:t>
            </a:r>
            <a:r>
              <a:rPr lang="en-US" i="1" dirty="0"/>
              <a:t>Educational and Psychological Measurement</a:t>
            </a:r>
            <a:r>
              <a:rPr lang="en-US" dirty="0"/>
              <a:t>, </a:t>
            </a:r>
            <a:r>
              <a:rPr lang="en-US" i="1" dirty="0"/>
              <a:t>33</a:t>
            </a:r>
            <a:r>
              <a:rPr lang="en-US" dirty="0"/>
              <a:t>(3), 613–619.</a:t>
            </a:r>
          </a:p>
          <a:p>
            <a:r>
              <a:rPr lang="en-US" dirty="0" err="1"/>
              <a:t>Gioia</a:t>
            </a:r>
            <a:r>
              <a:rPr lang="en-US" dirty="0"/>
              <a:t>, G. A., </a:t>
            </a:r>
            <a:r>
              <a:rPr lang="en-US" dirty="0" err="1"/>
              <a:t>Isquith</a:t>
            </a:r>
            <a:r>
              <a:rPr lang="en-US" dirty="0"/>
              <a:t>, P. K., Guy, S. C., &amp; Kenworthy, L. (2000). Behavior rating inventory of executive function. </a:t>
            </a:r>
            <a:r>
              <a:rPr lang="en-US" i="1" dirty="0"/>
              <a:t>Child Neuropsychology</a:t>
            </a:r>
            <a:r>
              <a:rPr lang="en-US" dirty="0"/>
              <a:t>, </a:t>
            </a:r>
            <a:r>
              <a:rPr lang="en-US" i="1" dirty="0"/>
              <a:t>6</a:t>
            </a:r>
            <a:r>
              <a:rPr lang="en-US" dirty="0"/>
              <a:t>(3), 235–238. https://</a:t>
            </a:r>
            <a:r>
              <a:rPr lang="en-US" dirty="0" err="1"/>
              <a:t>doi.org</a:t>
            </a:r>
            <a:r>
              <a:rPr lang="en-US" dirty="0"/>
              <a:t>/10.1076/chin.6.3.235.3152</a:t>
            </a:r>
          </a:p>
          <a:p>
            <a:r>
              <a:rPr lang="en-US" dirty="0"/>
              <a:t>Giza, C. C., &amp; </a:t>
            </a:r>
            <a:r>
              <a:rPr lang="en-US" dirty="0" err="1"/>
              <a:t>Hovda</a:t>
            </a:r>
            <a:r>
              <a:rPr lang="en-US" dirty="0"/>
              <a:t>, D. A. (2014). The new </a:t>
            </a:r>
            <a:r>
              <a:rPr lang="en-US" dirty="0" err="1"/>
              <a:t>neurometabloic</a:t>
            </a:r>
            <a:r>
              <a:rPr lang="en-US" dirty="0"/>
              <a:t> cascade of concussion. </a:t>
            </a:r>
            <a:r>
              <a:rPr lang="en-US" i="1" dirty="0"/>
              <a:t>Neurosurgery</a:t>
            </a:r>
            <a:r>
              <a:rPr lang="en-US" dirty="0"/>
              <a:t>, </a:t>
            </a:r>
            <a:r>
              <a:rPr lang="en-US" i="1" dirty="0"/>
              <a:t>75</a:t>
            </a:r>
            <a:r>
              <a:rPr lang="en-US" dirty="0"/>
              <a:t>(4), 24–33. https://</a:t>
            </a:r>
            <a:r>
              <a:rPr lang="en-US" dirty="0" err="1"/>
              <a:t>doi.org</a:t>
            </a:r>
            <a:r>
              <a:rPr lang="en-US" dirty="0"/>
              <a:t>/10.1227/NEU.0000000000000505.The</a:t>
            </a:r>
          </a:p>
          <a:p>
            <a:r>
              <a:rPr lang="en-US" dirty="0"/>
              <a:t>Grant, M., &amp; Ponsford, J. (2014). Goal attainment scaling in brain injury rehabilitation: Strengths, limitations and recommendations for future applications. </a:t>
            </a:r>
            <a:r>
              <a:rPr lang="en-US" i="1" dirty="0"/>
              <a:t>Neuropsychological Rehabilitation</a:t>
            </a:r>
            <a:r>
              <a:rPr lang="en-US" dirty="0"/>
              <a:t>, </a:t>
            </a:r>
            <a:r>
              <a:rPr lang="en-US" i="1" dirty="0"/>
              <a:t>24</a:t>
            </a:r>
            <a:r>
              <a:rPr lang="en-US" dirty="0"/>
              <a:t>(5), 661–667. https://</a:t>
            </a:r>
            <a:r>
              <a:rPr lang="en-US" dirty="0" err="1"/>
              <a:t>doi.org</a:t>
            </a:r>
            <a:r>
              <a:rPr lang="en-US" dirty="0"/>
              <a:t>/10.1080/09602011.2014.901228</a:t>
            </a:r>
          </a:p>
          <a:p>
            <a:r>
              <a:rPr lang="en-US" dirty="0"/>
              <a:t>Harmon, K. G., </a:t>
            </a:r>
            <a:r>
              <a:rPr lang="en-US" dirty="0" err="1"/>
              <a:t>Clugston</a:t>
            </a:r>
            <a:r>
              <a:rPr lang="en-US" dirty="0"/>
              <a:t>, J. R., Dec, K., </a:t>
            </a:r>
            <a:r>
              <a:rPr lang="en-US" dirty="0" err="1"/>
              <a:t>Hainline</a:t>
            </a:r>
            <a:r>
              <a:rPr lang="en-US" dirty="0"/>
              <a:t>, B., Herring, S., Kane, S. F., </a:t>
            </a:r>
            <a:r>
              <a:rPr lang="en-US" dirty="0" err="1"/>
              <a:t>Kontos</a:t>
            </a:r>
            <a:r>
              <a:rPr lang="en-US" dirty="0"/>
              <a:t>, A. P., Leddy, J. J., McCrea, M., Poddar, S. K., </a:t>
            </a:r>
            <a:r>
              <a:rPr lang="en-US" dirty="0" err="1"/>
              <a:t>Putukian</a:t>
            </a:r>
            <a:r>
              <a:rPr lang="en-US" dirty="0"/>
              <a:t>, M., Wilson, J. C., &amp; Roberts, W. O. (2019). American Medical Society for Sports Medicine position statement on concussion in sport. </a:t>
            </a:r>
            <a:r>
              <a:rPr lang="en-US" i="1" dirty="0"/>
              <a:t>British Journal of Sports Medicine</a:t>
            </a:r>
            <a:r>
              <a:rPr lang="en-US" dirty="0"/>
              <a:t>, </a:t>
            </a:r>
            <a:r>
              <a:rPr lang="en-US" i="1" dirty="0"/>
              <a:t>53</a:t>
            </a:r>
            <a:r>
              <a:rPr lang="en-US" dirty="0"/>
              <a:t>(4), 213–225. https://</a:t>
            </a:r>
            <a:r>
              <a:rPr lang="en-US" dirty="0" err="1"/>
              <a:t>doi.org</a:t>
            </a:r>
            <a:r>
              <a:rPr lang="en-US" dirty="0"/>
              <a:t>/10.1136/bjsports-2018-100338</a:t>
            </a:r>
          </a:p>
          <a:p>
            <a:r>
              <a:rPr lang="en-US" dirty="0"/>
              <a:t>Harvey, M. T., May, M. E., &amp; Kennedy, C. H. (2004). Nonconcurrent multiple baseline designs and the evaluation of educational systems. </a:t>
            </a:r>
            <a:r>
              <a:rPr lang="en-US" i="1" dirty="0"/>
              <a:t>Journal of Behavioral Education</a:t>
            </a:r>
            <a:r>
              <a:rPr lang="en-US" dirty="0"/>
              <a:t>, </a:t>
            </a:r>
            <a:r>
              <a:rPr lang="en-US" i="1" dirty="0"/>
              <a:t>13</a:t>
            </a:r>
            <a:r>
              <a:rPr lang="en-US" dirty="0"/>
              <a:t>(4), 267–276. https://</a:t>
            </a:r>
            <a:r>
              <a:rPr lang="en-US" dirty="0" err="1"/>
              <a:t>doi.org</a:t>
            </a:r>
            <a:r>
              <a:rPr lang="en-US" dirty="0"/>
              <a:t>/10.1023/b:jobe.0000044735.51022.5d</a:t>
            </a:r>
          </a:p>
          <a:p>
            <a:r>
              <a:rPr lang="en-US" dirty="0"/>
              <a:t>Hawley, D. R. (1995). </a:t>
            </a:r>
            <a:r>
              <a:rPr lang="en-US" i="1" dirty="0"/>
              <a:t>Assessing change with preventive interventions : The reliable change index</a:t>
            </a:r>
            <a:r>
              <a:rPr lang="en-US" dirty="0"/>
              <a:t>. </a:t>
            </a:r>
            <a:r>
              <a:rPr lang="en-US" i="1" dirty="0"/>
              <a:t>44</a:t>
            </a:r>
            <a:r>
              <a:rPr lang="en-US" dirty="0"/>
              <a:t>(3), 278–284.</a:t>
            </a:r>
          </a:p>
          <a:p>
            <a:r>
              <a:rPr lang="en-US" dirty="0"/>
              <a:t>Horner, R. H., </a:t>
            </a:r>
            <a:r>
              <a:rPr lang="en-US" dirty="0" err="1"/>
              <a:t>Carr</a:t>
            </a:r>
            <a:r>
              <a:rPr lang="en-US" dirty="0"/>
              <a:t>, E. G., Halle, J., </a:t>
            </a:r>
            <a:r>
              <a:rPr lang="en-US" dirty="0" err="1"/>
              <a:t>Mcgee</a:t>
            </a:r>
            <a:r>
              <a:rPr lang="en-US" dirty="0"/>
              <a:t>, G., Odom, S., &amp; </a:t>
            </a:r>
            <a:r>
              <a:rPr lang="en-US" dirty="0" err="1"/>
              <a:t>Wolery</a:t>
            </a:r>
            <a:r>
              <a:rPr lang="en-US" dirty="0"/>
              <a:t>, M. (2005). The use of single-subject research to identify evidence-based practice in special education. </a:t>
            </a:r>
            <a:r>
              <a:rPr lang="en-US" i="1" dirty="0"/>
              <a:t>Exceptional Children</a:t>
            </a:r>
            <a:r>
              <a:rPr lang="en-US" dirty="0"/>
              <a:t>, </a:t>
            </a:r>
            <a:r>
              <a:rPr lang="en-US" i="1" dirty="0"/>
              <a:t>71</a:t>
            </a:r>
            <a:r>
              <a:rPr lang="en-US" dirty="0"/>
              <a:t>(2), 165–179. https://</a:t>
            </a:r>
            <a:r>
              <a:rPr lang="en-US" dirty="0" err="1"/>
              <a:t>doi.org</a:t>
            </a:r>
            <a:r>
              <a:rPr lang="en-US" dirty="0"/>
              <a:t>/10.1177/001440290507100203</a:t>
            </a:r>
          </a:p>
          <a:p>
            <a:r>
              <a:rPr lang="en-US" dirty="0"/>
              <a:t>Huckans, M., </a:t>
            </a:r>
            <a:r>
              <a:rPr lang="en-US" dirty="0" err="1"/>
              <a:t>Pavawalla</a:t>
            </a:r>
            <a:r>
              <a:rPr lang="en-US" dirty="0"/>
              <a:t>, S., </a:t>
            </a:r>
            <a:r>
              <a:rPr lang="en-US" dirty="0" err="1"/>
              <a:t>Demadura</a:t>
            </a:r>
            <a:r>
              <a:rPr lang="en-US" dirty="0"/>
              <a:t>, T., </a:t>
            </a:r>
            <a:r>
              <a:rPr lang="en-US" dirty="0" err="1"/>
              <a:t>Kolessar</a:t>
            </a:r>
            <a:r>
              <a:rPr lang="en-US" dirty="0"/>
              <a:t>, M., </a:t>
            </a:r>
            <a:r>
              <a:rPr lang="en-US" dirty="0" err="1"/>
              <a:t>Seelye</a:t>
            </a:r>
            <a:r>
              <a:rPr lang="en-US" dirty="0"/>
              <a:t>, A., Roost, N., </a:t>
            </a:r>
            <a:r>
              <a:rPr lang="en-US" dirty="0" err="1"/>
              <a:t>Twamley</a:t>
            </a:r>
            <a:r>
              <a:rPr lang="en-US" dirty="0"/>
              <a:t>, E. W., &amp; Storzbach, D. (2010). A pilot study examining effects of group-based cognitive strategy training treatment on self-reported cognitive problems, psychiatric symptoms, functioning, and compensatory strategy use in OIF/OEF combat veterans with persistent mild cognitive disorder a. </a:t>
            </a:r>
            <a:r>
              <a:rPr lang="en-US" i="1" dirty="0"/>
              <a:t>Journal of Rehabilitation Research and Development</a:t>
            </a:r>
            <a:r>
              <a:rPr lang="en-US" dirty="0"/>
              <a:t>, </a:t>
            </a:r>
            <a:r>
              <a:rPr lang="en-US" i="1" dirty="0"/>
              <a:t>47</a:t>
            </a:r>
            <a:r>
              <a:rPr lang="en-US" dirty="0"/>
              <a:t>(1), 43–60. https://</a:t>
            </a:r>
            <a:r>
              <a:rPr lang="en-US" dirty="0" err="1"/>
              <a:t>doi.org</a:t>
            </a:r>
            <a:r>
              <a:rPr lang="en-US" dirty="0"/>
              <a:t>/10.1682/JRRD.2009.02.0019</a:t>
            </a:r>
          </a:p>
          <a:p>
            <a:r>
              <a:rPr lang="en-US" dirty="0"/>
              <a:t>Jacobson, N. S., Roberts, L. J., </a:t>
            </a:r>
            <a:r>
              <a:rPr lang="en-US" dirty="0" err="1"/>
              <a:t>Berns</a:t>
            </a:r>
            <a:r>
              <a:rPr lang="en-US" dirty="0"/>
              <a:t>, S. B., &amp; McGlinchey, J. B. (1999). Methods for defining and determining the clinical significance of treatment effects: Description, application, and alternatives. </a:t>
            </a:r>
            <a:r>
              <a:rPr lang="en-US" i="1" dirty="0"/>
              <a:t>Journal of Consulting and Clinical Psychology</a:t>
            </a:r>
            <a:r>
              <a:rPr lang="en-US" dirty="0"/>
              <a:t>, </a:t>
            </a:r>
            <a:r>
              <a:rPr lang="en-US" i="1" dirty="0"/>
              <a:t>67</a:t>
            </a:r>
            <a:r>
              <a:rPr lang="en-US" dirty="0"/>
              <a:t>(3), 300–307. https://</a:t>
            </a:r>
            <a:r>
              <a:rPr lang="en-US" dirty="0" err="1"/>
              <a:t>doi.org</a:t>
            </a:r>
            <a:r>
              <a:rPr lang="en-US" dirty="0"/>
              <a:t>/10.1037/0022-006X.67.3.300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478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DE512-6594-DE40-9D14-269CEF460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83E91-8731-5340-918B-26EBCC742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11" y="1369219"/>
            <a:ext cx="7838439" cy="3500437"/>
          </a:xfrm>
        </p:spPr>
        <p:txBody>
          <a:bodyPr>
            <a:normAutofit fontScale="32500" lnSpcReduction="20000"/>
          </a:bodyPr>
          <a:lstStyle/>
          <a:p>
            <a:r>
              <a:rPr lang="en-US" dirty="0"/>
              <a:t>Jacobson, N. S., &amp; Truax, P. (1991). Clinical significance: A statistical approach to defining meaningful change in psychotherapy research. </a:t>
            </a:r>
            <a:r>
              <a:rPr lang="en-US" i="1" dirty="0"/>
              <a:t>Journal of Consulting and Clinical Psychology</a:t>
            </a:r>
            <a:r>
              <a:rPr lang="en-US" dirty="0"/>
              <a:t>, </a:t>
            </a:r>
            <a:r>
              <a:rPr lang="en-US" i="1" dirty="0"/>
              <a:t>59</a:t>
            </a:r>
            <a:r>
              <a:rPr lang="en-US" dirty="0"/>
              <a:t>(1), 12–19. https://</a:t>
            </a:r>
            <a:r>
              <a:rPr lang="en-US" dirty="0" err="1"/>
              <a:t>doi.org</a:t>
            </a:r>
            <a:r>
              <a:rPr lang="en-US" dirty="0"/>
              <a:t>/10.1037/0022-006X.59.1.12</a:t>
            </a:r>
          </a:p>
          <a:p>
            <a:r>
              <a:rPr lang="en-US" dirty="0" err="1"/>
              <a:t>Kontos</a:t>
            </a:r>
            <a:r>
              <a:rPr lang="en-US" dirty="0"/>
              <a:t>, A. P., </a:t>
            </a:r>
            <a:r>
              <a:rPr lang="en-US" dirty="0" err="1"/>
              <a:t>Elbin</a:t>
            </a:r>
            <a:r>
              <a:rPr lang="en-US" dirty="0"/>
              <a:t>, R. J., Schatz, P., </a:t>
            </a:r>
            <a:r>
              <a:rPr lang="en-US" dirty="0" err="1"/>
              <a:t>Covassin</a:t>
            </a:r>
            <a:r>
              <a:rPr lang="en-US" dirty="0"/>
              <a:t>, T., Henry, L., </a:t>
            </a:r>
            <a:r>
              <a:rPr lang="en-US" dirty="0" err="1"/>
              <a:t>Pardini</a:t>
            </a:r>
            <a:r>
              <a:rPr lang="en-US" dirty="0"/>
              <a:t>, J., &amp; Collins, M. W. (2012). A revised factor structure for the post-concussion symptom scale: Baseline and </a:t>
            </a:r>
            <a:r>
              <a:rPr lang="en-US" dirty="0" err="1"/>
              <a:t>postconcussion</a:t>
            </a:r>
            <a:r>
              <a:rPr lang="en-US" dirty="0"/>
              <a:t> factors. </a:t>
            </a:r>
            <a:r>
              <a:rPr lang="en-US" i="1" dirty="0"/>
              <a:t>American Journal of Sports Medicine</a:t>
            </a:r>
            <a:r>
              <a:rPr lang="en-US" dirty="0"/>
              <a:t>, </a:t>
            </a:r>
            <a:r>
              <a:rPr lang="en-US" i="1" dirty="0"/>
              <a:t>40</a:t>
            </a:r>
            <a:r>
              <a:rPr lang="en-US" dirty="0"/>
              <a:t>(10), 2375–2384. https://</a:t>
            </a:r>
            <a:r>
              <a:rPr lang="en-US" dirty="0" err="1"/>
              <a:t>doi.org</a:t>
            </a:r>
            <a:r>
              <a:rPr lang="en-US" dirty="0"/>
              <a:t>/10.1177/0363546512455400</a:t>
            </a:r>
          </a:p>
          <a:p>
            <a:r>
              <a:rPr lang="en-US" dirty="0"/>
              <a:t>Krasny-</a:t>
            </a:r>
            <a:r>
              <a:rPr lang="en-US" dirty="0" err="1"/>
              <a:t>Pacini</a:t>
            </a:r>
            <a:r>
              <a:rPr lang="en-US" dirty="0"/>
              <a:t>, A., </a:t>
            </a:r>
            <a:r>
              <a:rPr lang="en-US" dirty="0" err="1"/>
              <a:t>Hiebel</a:t>
            </a:r>
            <a:r>
              <a:rPr lang="en-US" dirty="0"/>
              <a:t>, J., Pauly, F., </a:t>
            </a:r>
            <a:r>
              <a:rPr lang="en-US" dirty="0" err="1"/>
              <a:t>Godon</a:t>
            </a:r>
            <a:r>
              <a:rPr lang="en-US" dirty="0"/>
              <a:t>, S., &amp; </a:t>
            </a:r>
            <a:r>
              <a:rPr lang="en-US" dirty="0" err="1"/>
              <a:t>Chevignard</a:t>
            </a:r>
            <a:r>
              <a:rPr lang="en-US" dirty="0"/>
              <a:t>, M. (2013). Goal Attainment Scaling in rehabilitation: A literature-based update. </a:t>
            </a:r>
            <a:r>
              <a:rPr lang="en-US" i="1" dirty="0"/>
              <a:t>Annals of Physical and Rehabilitation Medicine</a:t>
            </a:r>
            <a:r>
              <a:rPr lang="en-US" dirty="0"/>
              <a:t>, </a:t>
            </a:r>
            <a:r>
              <a:rPr lang="en-US" i="1" dirty="0"/>
              <a:t>56</a:t>
            </a:r>
            <a:r>
              <a:rPr lang="en-US" dirty="0"/>
              <a:t>(3), 212–230. https://</a:t>
            </a:r>
            <a:r>
              <a:rPr lang="en-US" dirty="0" err="1"/>
              <a:t>doi.org</a:t>
            </a:r>
            <a:r>
              <a:rPr lang="en-US" dirty="0"/>
              <a:t>/10.1016/j.rehab.2013.02.002</a:t>
            </a:r>
          </a:p>
          <a:p>
            <a:r>
              <a:rPr lang="en-US" dirty="0" err="1"/>
              <a:t>Kratochwill</a:t>
            </a:r>
            <a:r>
              <a:rPr lang="en-US" dirty="0"/>
              <a:t>, T. R., &amp; Levin, J. R. (2010). Enhancing the scientific credibility of single-case intervention research: Randomization to the rescue. </a:t>
            </a:r>
            <a:r>
              <a:rPr lang="en-US" i="1" dirty="0"/>
              <a:t>Psychological Methods</a:t>
            </a:r>
            <a:r>
              <a:rPr lang="en-US" dirty="0"/>
              <a:t>, </a:t>
            </a:r>
            <a:r>
              <a:rPr lang="en-US" i="1" dirty="0"/>
              <a:t>15</a:t>
            </a:r>
            <a:r>
              <a:rPr lang="en-US" dirty="0"/>
              <a:t>(2), 124–144. https://</a:t>
            </a:r>
            <a:r>
              <a:rPr lang="en-US" dirty="0" err="1"/>
              <a:t>doi.org</a:t>
            </a:r>
            <a:r>
              <a:rPr lang="en-US" dirty="0"/>
              <a:t>/10.1037/a0017736</a:t>
            </a:r>
          </a:p>
          <a:p>
            <a:r>
              <a:rPr lang="en-US" dirty="0" err="1"/>
              <a:t>Malec</a:t>
            </a:r>
            <a:r>
              <a:rPr lang="en-US" dirty="0"/>
              <a:t>, J. F. (2001). Impact of comprehensive day treatment on societal participation for persons with acquired brain injury. </a:t>
            </a:r>
            <a:r>
              <a:rPr lang="en-US" i="1" dirty="0"/>
              <a:t>Archives of Physical Medicine and Rehabilitation</a:t>
            </a:r>
            <a:r>
              <a:rPr lang="en-US" dirty="0"/>
              <a:t>, </a:t>
            </a:r>
            <a:r>
              <a:rPr lang="en-US" i="1" dirty="0"/>
              <a:t>82</a:t>
            </a:r>
            <a:r>
              <a:rPr lang="en-US" dirty="0"/>
              <a:t>(7), 885–895. https://</a:t>
            </a:r>
            <a:r>
              <a:rPr lang="en-US" dirty="0" err="1"/>
              <a:t>doi.org</a:t>
            </a:r>
            <a:r>
              <a:rPr lang="en-US" dirty="0"/>
              <a:t>/10.1053/apmr.2001.23895</a:t>
            </a:r>
          </a:p>
          <a:p>
            <a:r>
              <a:rPr lang="en-US" dirty="0"/>
              <a:t>McNally, K. A., Patrick, K. E., LaFleur, J. E., Dykstra, J. B., Monahan, K., &amp; Hoskinson, K. R. (2018). Brief cognitive behavioral intervention for children and adolescents with persistent post-concussive symptoms: A pilot study. </a:t>
            </a:r>
            <a:r>
              <a:rPr lang="en-US" i="1" dirty="0"/>
              <a:t>Child Neuropsychology</a:t>
            </a:r>
            <a:r>
              <a:rPr lang="en-US" dirty="0"/>
              <a:t>, </a:t>
            </a:r>
            <a:r>
              <a:rPr lang="en-US" i="1" dirty="0"/>
              <a:t>24</a:t>
            </a:r>
            <a:r>
              <a:rPr lang="en-US" dirty="0"/>
              <a:t>(3), 396–412. https://</a:t>
            </a:r>
            <a:r>
              <a:rPr lang="en-US" dirty="0" err="1"/>
              <a:t>doi.org</a:t>
            </a:r>
            <a:r>
              <a:rPr lang="en-US" dirty="0"/>
              <a:t>/10.1080/09297049.2017.1280143</a:t>
            </a:r>
          </a:p>
          <a:p>
            <a:r>
              <a:rPr lang="en-US" dirty="0" err="1"/>
              <a:t>Moeyaert</a:t>
            </a:r>
            <a:r>
              <a:rPr lang="en-US" dirty="0"/>
              <a:t>, M., </a:t>
            </a:r>
            <a:r>
              <a:rPr lang="en-US" dirty="0" err="1"/>
              <a:t>Ugille</a:t>
            </a:r>
            <a:r>
              <a:rPr lang="en-US" dirty="0"/>
              <a:t>, M., Ferron, J. M., </a:t>
            </a:r>
            <a:r>
              <a:rPr lang="en-US" dirty="0" err="1"/>
              <a:t>Onghena</a:t>
            </a:r>
            <a:r>
              <a:rPr lang="en-US" dirty="0"/>
              <a:t>, P., </a:t>
            </a:r>
            <a:r>
              <a:rPr lang="en-US" dirty="0" err="1"/>
              <a:t>Heyvaert</a:t>
            </a:r>
            <a:r>
              <a:rPr lang="en-US" dirty="0"/>
              <a:t>, M., Natasha </a:t>
            </a:r>
            <a:r>
              <a:rPr lang="en-US" dirty="0" err="1"/>
              <a:t>Beretvas</a:t>
            </a:r>
            <a:r>
              <a:rPr lang="en-US" dirty="0"/>
              <a:t>, S., &amp; Van den </a:t>
            </a:r>
            <a:r>
              <a:rPr lang="en-US" dirty="0" err="1"/>
              <a:t>Noortgate</a:t>
            </a:r>
            <a:r>
              <a:rPr lang="en-US" dirty="0"/>
              <a:t>, W. (2014). Estimating intervention effects across different types of single-subject experimental designs: Empirical illustration. </a:t>
            </a:r>
            <a:r>
              <a:rPr lang="en-US" i="1" dirty="0"/>
              <a:t>School Psychology Quarterly</a:t>
            </a:r>
            <a:r>
              <a:rPr lang="en-US" dirty="0"/>
              <a:t>, </a:t>
            </a:r>
            <a:r>
              <a:rPr lang="en-US" i="1" dirty="0"/>
              <a:t>30</a:t>
            </a:r>
            <a:r>
              <a:rPr lang="en-US" dirty="0"/>
              <a:t>(1), 50–63. https://</a:t>
            </a:r>
            <a:r>
              <a:rPr lang="en-US" dirty="0" err="1"/>
              <a:t>doi.org</a:t>
            </a:r>
            <a:r>
              <a:rPr lang="en-US" dirty="0"/>
              <a:t>/10.1037/spq0000068</a:t>
            </a:r>
          </a:p>
          <a:p>
            <a:r>
              <a:rPr lang="en-US" dirty="0" err="1"/>
              <a:t>Ownsworth</a:t>
            </a:r>
            <a:r>
              <a:rPr lang="en-US" dirty="0"/>
              <a:t>, T. L., McFarland, K., &amp; Young, R. M. D. (2000). Self-awareness and psychosocial functioning following acquired brain injury: An evaluation of a group support </a:t>
            </a:r>
            <a:r>
              <a:rPr lang="en-US" dirty="0" err="1"/>
              <a:t>programme</a:t>
            </a:r>
            <a:r>
              <a:rPr lang="en-US" dirty="0"/>
              <a:t>. </a:t>
            </a:r>
            <a:r>
              <a:rPr lang="en-US" i="1" dirty="0"/>
              <a:t>Neuropsychological Rehabilitation</a:t>
            </a:r>
            <a:r>
              <a:rPr lang="en-US" dirty="0"/>
              <a:t>, </a:t>
            </a:r>
            <a:r>
              <a:rPr lang="en-US" i="1" dirty="0"/>
              <a:t>10</a:t>
            </a:r>
            <a:r>
              <a:rPr lang="en-US" dirty="0"/>
              <a:t>(5), 465–484. https://</a:t>
            </a:r>
            <a:r>
              <a:rPr lang="en-US" dirty="0" err="1"/>
              <a:t>doi.org</a:t>
            </a:r>
            <a:r>
              <a:rPr lang="en-US" dirty="0"/>
              <a:t>/10.1080/09602010050143559</a:t>
            </a:r>
          </a:p>
          <a:p>
            <a:r>
              <a:rPr lang="en-US" dirty="0"/>
              <a:t>Parker, R. I., </a:t>
            </a:r>
            <a:r>
              <a:rPr lang="en-US" dirty="0" err="1"/>
              <a:t>Vannest</a:t>
            </a:r>
            <a:r>
              <a:rPr lang="en-US" dirty="0"/>
              <a:t>, K. J., Davis, J. L., &amp; Sauber, S. B. (2011). Combining nonoverlap and trend for single-case research: Tau-U. </a:t>
            </a:r>
            <a:r>
              <a:rPr lang="en-US" i="1" dirty="0"/>
              <a:t>Behavior Therapy</a:t>
            </a:r>
            <a:r>
              <a:rPr lang="en-US" dirty="0"/>
              <a:t>, </a:t>
            </a:r>
            <a:r>
              <a:rPr lang="en-US" i="1" dirty="0"/>
              <a:t>42</a:t>
            </a:r>
            <a:r>
              <a:rPr lang="en-US" dirty="0"/>
              <a:t>(2), 284–299. https://</a:t>
            </a:r>
            <a:r>
              <a:rPr lang="en-US" dirty="0" err="1"/>
              <a:t>doi.org</a:t>
            </a:r>
            <a:r>
              <a:rPr lang="en-US" dirty="0"/>
              <a:t>/10.1016/j.beth.2010.08.006</a:t>
            </a:r>
          </a:p>
          <a:p>
            <a:r>
              <a:rPr lang="en-US" dirty="0"/>
              <a:t>Ponsford, J., Willmott, C., Rothwell, A., Cameron, P., Ayton, G., Nelms, R., Curran, C., &amp; Ng, K. (2001). Impact of early intervention on outcome after mild traumatic brain injury in children. </a:t>
            </a:r>
            <a:r>
              <a:rPr lang="en-US" i="1" dirty="0"/>
              <a:t>Pediatrics</a:t>
            </a:r>
            <a:r>
              <a:rPr lang="en-US" dirty="0"/>
              <a:t>, </a:t>
            </a:r>
            <a:r>
              <a:rPr lang="en-US" i="1" dirty="0"/>
              <a:t>108</a:t>
            </a:r>
            <a:r>
              <a:rPr lang="en-US" dirty="0"/>
              <a:t>(6), 1297–1303. https://</a:t>
            </a:r>
            <a:r>
              <a:rPr lang="en-US" dirty="0" err="1"/>
              <a:t>doi.org</a:t>
            </a:r>
            <a:r>
              <a:rPr lang="en-US" dirty="0"/>
              <a:t>/10.1542/peds.108.6.1297</a:t>
            </a:r>
          </a:p>
          <a:p>
            <a:r>
              <a:rPr lang="en-US" dirty="0"/>
              <a:t>Ransom, D. M., Vaughan, C. G., </a:t>
            </a:r>
            <a:r>
              <a:rPr lang="en-US" dirty="0" err="1"/>
              <a:t>Pratson</a:t>
            </a:r>
            <a:r>
              <a:rPr lang="en-US" dirty="0"/>
              <a:t>, L., </a:t>
            </a:r>
            <a:r>
              <a:rPr lang="en-US" dirty="0" err="1"/>
              <a:t>Sady</a:t>
            </a:r>
            <a:r>
              <a:rPr lang="en-US" dirty="0"/>
              <a:t>, M. D., McGill, C. A., &amp; </a:t>
            </a:r>
            <a:r>
              <a:rPr lang="en-US" dirty="0" err="1"/>
              <a:t>Gioia</a:t>
            </a:r>
            <a:r>
              <a:rPr lang="en-US" dirty="0"/>
              <a:t>, G. A. (2015). Academic effects of concussion in children and adolescents. </a:t>
            </a:r>
            <a:r>
              <a:rPr lang="en-US" i="1" dirty="0"/>
              <a:t>Pediatrics</a:t>
            </a:r>
            <a:r>
              <a:rPr lang="en-US" dirty="0"/>
              <a:t>, </a:t>
            </a:r>
            <a:r>
              <a:rPr lang="en-US" i="1" dirty="0"/>
              <a:t>135</a:t>
            </a:r>
            <a:r>
              <a:rPr lang="en-US" dirty="0"/>
              <a:t>(6), 1043–1050. https://</a:t>
            </a:r>
            <a:r>
              <a:rPr lang="en-US" dirty="0" err="1"/>
              <a:t>doi.org</a:t>
            </a:r>
            <a:r>
              <a:rPr lang="en-US" dirty="0"/>
              <a:t>/10.1542/peds.2014-3434</a:t>
            </a:r>
          </a:p>
          <a:p>
            <a:r>
              <a:rPr lang="en-US" dirty="0"/>
              <a:t>Ransom, Danielle M., Burns, A. R., </a:t>
            </a:r>
            <a:r>
              <a:rPr lang="en-US" dirty="0" err="1"/>
              <a:t>Youngstrom</a:t>
            </a:r>
            <a:r>
              <a:rPr lang="en-US" dirty="0"/>
              <a:t>, E. A., Vaughan, C. G., </a:t>
            </a:r>
            <a:r>
              <a:rPr lang="en-US" dirty="0" err="1"/>
              <a:t>Sady</a:t>
            </a:r>
            <a:r>
              <a:rPr lang="en-US" dirty="0"/>
              <a:t>, M. D., &amp; </a:t>
            </a:r>
            <a:r>
              <a:rPr lang="en-US" dirty="0" err="1"/>
              <a:t>Gioia</a:t>
            </a:r>
            <a:r>
              <a:rPr lang="en-US" dirty="0"/>
              <a:t>, G. A. (2016). Applying an evidence-based assessment model to identify students at risk for perceived academic problems following concussion. </a:t>
            </a:r>
            <a:r>
              <a:rPr lang="en-US" i="1" dirty="0"/>
              <a:t>Journal of the International Neuropsychological Society</a:t>
            </a:r>
            <a:r>
              <a:rPr lang="en-US" dirty="0"/>
              <a:t>, </a:t>
            </a:r>
            <a:r>
              <a:rPr lang="en-US" i="1" dirty="0"/>
              <a:t>22</a:t>
            </a:r>
            <a:r>
              <a:rPr lang="en-US" dirty="0"/>
              <a:t>(10), 1038–1049. https://</a:t>
            </a:r>
            <a:r>
              <a:rPr lang="en-US" dirty="0" err="1"/>
              <a:t>doi.org</a:t>
            </a:r>
            <a:r>
              <a:rPr lang="en-US" dirty="0"/>
              <a:t>/10.1017/S1355617716000916</a:t>
            </a:r>
          </a:p>
          <a:p>
            <a:r>
              <a:rPr lang="en-US" dirty="0"/>
              <a:t>Reimers, T. M., Wacker, D. P., Cooper, L. J., &amp; </a:t>
            </a:r>
            <a:r>
              <a:rPr lang="en-US" dirty="0" err="1"/>
              <a:t>Deraad</a:t>
            </a:r>
            <a:r>
              <a:rPr lang="en-US" dirty="0"/>
              <a:t>, A. O. (1992). Clinical evaluation of the variables associated with treatment acceptability and their relation to compliance. </a:t>
            </a:r>
            <a:r>
              <a:rPr lang="en-US" i="1" dirty="0"/>
              <a:t>Behavioral Disorders</a:t>
            </a:r>
            <a:r>
              <a:rPr lang="en-US" dirty="0"/>
              <a:t>, </a:t>
            </a:r>
            <a:r>
              <a:rPr lang="en-US" i="1" dirty="0"/>
              <a:t>18</a:t>
            </a:r>
            <a:r>
              <a:rPr lang="en-US" dirty="0"/>
              <a:t>(1), 67–76. https://</a:t>
            </a:r>
            <a:r>
              <a:rPr lang="en-US" dirty="0" err="1"/>
              <a:t>doi.org</a:t>
            </a:r>
            <a:r>
              <a:rPr lang="en-US" dirty="0"/>
              <a:t>/10.1177/019874299201800108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9451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3472C-58F3-1C48-88EC-286830E17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673B2-5A66-3145-819C-3C4E88030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11" y="1369219"/>
            <a:ext cx="7838439" cy="3500437"/>
          </a:xfrm>
        </p:spPr>
        <p:txBody>
          <a:bodyPr>
            <a:normAutofit fontScale="32500" lnSpcReduction="20000"/>
          </a:bodyPr>
          <a:lstStyle/>
          <a:p>
            <a:r>
              <a:rPr lang="en-US" dirty="0" err="1"/>
              <a:t>Scheenen</a:t>
            </a:r>
            <a:r>
              <a:rPr lang="en-US" dirty="0"/>
              <a:t>, M. E., Visser-Keizer, A. C., Van Der </a:t>
            </a:r>
            <a:r>
              <a:rPr lang="en-US" dirty="0" err="1"/>
              <a:t>Naalt</a:t>
            </a:r>
            <a:r>
              <a:rPr lang="en-US" dirty="0"/>
              <a:t>, J., &amp; </a:t>
            </a:r>
            <a:r>
              <a:rPr lang="en-US" dirty="0" err="1"/>
              <a:t>Spikman</a:t>
            </a:r>
            <a:r>
              <a:rPr lang="en-US" dirty="0"/>
              <a:t>, J. M. (2017). Description of an early cognitive behavioral intervention (UPFRONT-intervention) following mild traumatic brain injury to prevent persistent complaints and facilitate return to work. </a:t>
            </a:r>
            <a:r>
              <a:rPr lang="en-US" i="1" dirty="0"/>
              <a:t>Clinical Rehabilitation</a:t>
            </a:r>
            <a:r>
              <a:rPr lang="en-US" dirty="0"/>
              <a:t>, </a:t>
            </a:r>
            <a:r>
              <a:rPr lang="en-US" i="1" dirty="0"/>
              <a:t>31</a:t>
            </a:r>
            <a:r>
              <a:rPr lang="en-US" dirty="0"/>
              <a:t>(8), 1019–1029. https://</a:t>
            </a:r>
            <a:r>
              <a:rPr lang="en-US" dirty="0" err="1"/>
              <a:t>doi.org</a:t>
            </a:r>
            <a:r>
              <a:rPr lang="en-US" dirty="0"/>
              <a:t>/10.1177/0269215516687101</a:t>
            </a:r>
          </a:p>
          <a:p>
            <a:r>
              <a:rPr lang="en-US" dirty="0"/>
              <a:t>Schwartz, I. S., &amp; Baer, D. M. (1991). Social validity assessments: Is current practice state of the art? </a:t>
            </a:r>
            <a:r>
              <a:rPr lang="en-US" i="1" dirty="0"/>
              <a:t>Journal of Applied Behavior Analysis</a:t>
            </a:r>
            <a:r>
              <a:rPr lang="en-US" dirty="0"/>
              <a:t>, </a:t>
            </a:r>
            <a:r>
              <a:rPr lang="en-US" i="1" dirty="0"/>
              <a:t>24</a:t>
            </a:r>
            <a:r>
              <a:rPr lang="en-US" dirty="0"/>
              <a:t>(2), 189–204. https://</a:t>
            </a:r>
            <a:r>
              <a:rPr lang="en-US" dirty="0" err="1"/>
              <a:t>doi.org</a:t>
            </a:r>
            <a:r>
              <a:rPr lang="en-US" dirty="0"/>
              <a:t>/10.1901/jaba.1991.24-189</a:t>
            </a:r>
          </a:p>
          <a:p>
            <a:r>
              <a:rPr lang="en-US" dirty="0" err="1"/>
              <a:t>Shadish</a:t>
            </a:r>
            <a:r>
              <a:rPr lang="en-US" dirty="0"/>
              <a:t>, W. R., </a:t>
            </a:r>
            <a:r>
              <a:rPr lang="en-US" dirty="0" err="1"/>
              <a:t>Rindskopf</a:t>
            </a:r>
            <a:r>
              <a:rPr lang="en-US" dirty="0"/>
              <a:t>, D. M., &amp; Hedges, L. V. (2008). The state of the science in the meta-analysis of single-case experimental designs. </a:t>
            </a:r>
            <a:r>
              <a:rPr lang="en-US" i="1" dirty="0"/>
              <a:t>Evidence-Based Communication Assessment and Intervention</a:t>
            </a:r>
            <a:r>
              <a:rPr lang="en-US" dirty="0"/>
              <a:t>, </a:t>
            </a:r>
            <a:r>
              <a:rPr lang="en-US" i="1" dirty="0"/>
              <a:t>2</a:t>
            </a:r>
            <a:r>
              <a:rPr lang="en-US" dirty="0"/>
              <a:t>(3), 188–196. https://doi.org/10.1080/17489530802581603</a:t>
            </a:r>
          </a:p>
          <a:p>
            <a:r>
              <a:rPr lang="en-US" dirty="0"/>
              <a:t>Sohlberg, M. M., &amp; Ledbetter, A. K. (2016). Management of persistent cognitive symptoms after sport-related concussion. </a:t>
            </a:r>
            <a:r>
              <a:rPr lang="en-US" i="1" dirty="0"/>
              <a:t>American Journal of Speech-Language Pathology</a:t>
            </a:r>
            <a:r>
              <a:rPr lang="en-US" dirty="0"/>
              <a:t>, </a:t>
            </a:r>
            <a:r>
              <a:rPr lang="en-US" i="1" dirty="0"/>
              <a:t>25</a:t>
            </a:r>
            <a:r>
              <a:rPr lang="en-US" dirty="0"/>
              <a:t>, 138–149.</a:t>
            </a:r>
          </a:p>
          <a:p>
            <a:r>
              <a:rPr lang="en-US" dirty="0"/>
              <a:t>Storzbach, D., </a:t>
            </a:r>
            <a:r>
              <a:rPr lang="en-US" dirty="0" err="1"/>
              <a:t>Twamley</a:t>
            </a:r>
            <a:r>
              <a:rPr lang="en-US" dirty="0"/>
              <a:t>, E. W., Roost, M. S., Golshan, S., Williams, R. M., O Neil, M., Jak, A. J., Turner, A. P., Kowalski, H. M., </a:t>
            </a:r>
            <a:r>
              <a:rPr lang="en-US" dirty="0" err="1"/>
              <a:t>Pagulayan</a:t>
            </a:r>
            <a:r>
              <a:rPr lang="en-US" dirty="0"/>
              <a:t>, K. F., &amp; Huckans, M. (2017). Compensatory cognitive training for Operation Enduring Freedom/Operation </a:t>
            </a:r>
            <a:r>
              <a:rPr lang="en-US" dirty="0" err="1"/>
              <a:t>iraqi</a:t>
            </a:r>
            <a:r>
              <a:rPr lang="en-US" dirty="0"/>
              <a:t> Freedom/Operation New Dawn veterans with mild traumatic brain injury. </a:t>
            </a:r>
            <a:r>
              <a:rPr lang="en-US" i="1" dirty="0"/>
              <a:t>Journal of Head Trauma Rehabilitation</a:t>
            </a:r>
            <a:r>
              <a:rPr lang="en-US" dirty="0"/>
              <a:t>, </a:t>
            </a:r>
            <a:r>
              <a:rPr lang="en-US" i="1" dirty="0"/>
              <a:t>32</a:t>
            </a:r>
            <a:r>
              <a:rPr lang="en-US" dirty="0"/>
              <a:t>(1), 16–24. https://</a:t>
            </a:r>
            <a:r>
              <a:rPr lang="en-US" dirty="0" err="1"/>
              <a:t>doi.org</a:t>
            </a:r>
            <a:r>
              <a:rPr lang="en-US" dirty="0"/>
              <a:t>/10.1097/HTR.0000000000000228</a:t>
            </a:r>
          </a:p>
          <a:p>
            <a:r>
              <a:rPr lang="en-US" dirty="0"/>
              <a:t>Toglia, J., &amp; Kirk, U. (2000). Understanding awareness deficits following brain injury. </a:t>
            </a:r>
            <a:r>
              <a:rPr lang="en-US" i="1" dirty="0" err="1"/>
              <a:t>NeuroRehabilitation</a:t>
            </a:r>
            <a:r>
              <a:rPr lang="en-US" dirty="0"/>
              <a:t>, </a:t>
            </a:r>
            <a:r>
              <a:rPr lang="en-US" i="1" dirty="0"/>
              <a:t>15</a:t>
            </a:r>
            <a:r>
              <a:rPr lang="en-US" dirty="0"/>
              <a:t>(1), 57–70. https://</a:t>
            </a:r>
            <a:r>
              <a:rPr lang="en-US" dirty="0" err="1"/>
              <a:t>doi.org</a:t>
            </a:r>
            <a:r>
              <a:rPr lang="en-US" dirty="0"/>
              <a:t>/10.3233/nre-2000-15104</a:t>
            </a:r>
          </a:p>
          <a:p>
            <a:r>
              <a:rPr lang="en-US" dirty="0"/>
              <a:t>Toglia, Joan, Lee, A., Steinberg, C., &amp; Waldman-Levi, A. (2020). Establishing and measuring treatment fidelity of a complex cognitive rehabilitation intervention: The </a:t>
            </a:r>
            <a:r>
              <a:rPr lang="en-US" dirty="0" err="1"/>
              <a:t>multicontext</a:t>
            </a:r>
            <a:r>
              <a:rPr lang="en-US" dirty="0"/>
              <a:t> approach. </a:t>
            </a:r>
            <a:r>
              <a:rPr lang="en-US" i="1" dirty="0"/>
              <a:t>British Journal of Occupational Therapy</a:t>
            </a:r>
            <a:r>
              <a:rPr lang="en-US" dirty="0"/>
              <a:t>, </a:t>
            </a:r>
            <a:r>
              <a:rPr lang="en-US" i="1" dirty="0"/>
              <a:t>83</a:t>
            </a:r>
            <a:r>
              <a:rPr lang="en-US" dirty="0"/>
              <a:t>(6), 363–374. https://</a:t>
            </a:r>
            <a:r>
              <a:rPr lang="en-US" dirty="0" err="1"/>
              <a:t>doi.org</a:t>
            </a:r>
            <a:r>
              <a:rPr lang="en-US" dirty="0"/>
              <a:t>/10.1177/0308022619898091</a:t>
            </a:r>
          </a:p>
          <a:p>
            <a:r>
              <a:rPr lang="en-US" dirty="0" err="1"/>
              <a:t>Twamley</a:t>
            </a:r>
            <a:r>
              <a:rPr lang="en-US" dirty="0"/>
              <a:t>, E. W., Jak, A. J., Delis, D. C., Bondi, M. W., &amp; </a:t>
            </a:r>
            <a:r>
              <a:rPr lang="en-US" dirty="0" err="1"/>
              <a:t>Lohr</a:t>
            </a:r>
            <a:r>
              <a:rPr lang="en-US" dirty="0"/>
              <a:t>, J. B. (2014). Cognitive Symptom Management and Rehabilitation Therapy (CogSMART) for veterans with traumatic brain injury: Pilot randomized controlled trial. </a:t>
            </a:r>
            <a:r>
              <a:rPr lang="en-US" i="1" dirty="0"/>
              <a:t>Journal of Rehabilitation Research and Development</a:t>
            </a:r>
            <a:r>
              <a:rPr lang="en-US" dirty="0"/>
              <a:t>, </a:t>
            </a:r>
            <a:r>
              <a:rPr lang="en-US" i="1" dirty="0"/>
              <a:t>51</a:t>
            </a:r>
            <a:r>
              <a:rPr lang="en-US" dirty="0"/>
              <a:t>(1), 59–70. https://</a:t>
            </a:r>
            <a:r>
              <a:rPr lang="en-US" dirty="0" err="1"/>
              <a:t>doi.org</a:t>
            </a:r>
            <a:r>
              <a:rPr lang="en-US" dirty="0"/>
              <a:t>/10.1682/JRRD.2013.01.0020</a:t>
            </a:r>
          </a:p>
          <a:p>
            <a:r>
              <a:rPr lang="en-US" dirty="0"/>
              <a:t>Watson, P. J., &amp; Workman, E. A. (1981). The non-concurrent multiple baseline across-individuals design: An extension of the traditional multiple baseline design. </a:t>
            </a:r>
            <a:r>
              <a:rPr lang="en-US" i="1" dirty="0"/>
              <a:t>Journal of Behavior Therapy and Experimental Psychiatry</a:t>
            </a:r>
            <a:r>
              <a:rPr lang="en-US" dirty="0"/>
              <a:t>, </a:t>
            </a:r>
            <a:r>
              <a:rPr lang="en-US" i="1" dirty="0"/>
              <a:t>12</a:t>
            </a:r>
            <a:r>
              <a:rPr lang="en-US" dirty="0"/>
              <a:t>(3), 257–259. https://</a:t>
            </a:r>
            <a:r>
              <a:rPr lang="en-US" dirty="0" err="1"/>
              <a:t>doi.org</a:t>
            </a:r>
            <a:r>
              <a:rPr lang="en-US" dirty="0"/>
              <a:t>/10.1016/0005-7916(81)90055-0</a:t>
            </a:r>
          </a:p>
          <a:p>
            <a:r>
              <a:rPr lang="en-US" dirty="0"/>
              <a:t>Wright, J., Sohlberg, M. M., Watson-</a:t>
            </a:r>
            <a:r>
              <a:rPr lang="en-US" dirty="0" err="1"/>
              <a:t>Stites</a:t>
            </a:r>
            <a:r>
              <a:rPr lang="en-US" dirty="0"/>
              <a:t>, R., &amp; </a:t>
            </a:r>
            <a:r>
              <a:rPr lang="en-US" dirty="0" err="1"/>
              <a:t>McCart</a:t>
            </a:r>
            <a:r>
              <a:rPr lang="en-US" dirty="0"/>
              <a:t>, M. (2020). Identification of key therapy ingredients for SLPs serving on multidisciplinary teams facilitating return to learn for students with prolonged cognitive effects after concussion: A retrospective case series analysis. </a:t>
            </a:r>
            <a:r>
              <a:rPr lang="en-US" i="1" dirty="0"/>
              <a:t>Topics in Language Disorders</a:t>
            </a:r>
            <a:r>
              <a:rPr lang="en-US" dirty="0"/>
              <a:t>, </a:t>
            </a:r>
            <a:r>
              <a:rPr lang="en-US" i="1" dirty="0"/>
              <a:t>40</a:t>
            </a:r>
            <a:r>
              <a:rPr lang="en-US" dirty="0"/>
              <a:t>(1), 6–35. https://</a:t>
            </a:r>
            <a:r>
              <a:rPr lang="en-US" dirty="0" err="1"/>
              <a:t>doi.org</a:t>
            </a:r>
            <a:r>
              <a:rPr lang="en-US" dirty="0"/>
              <a:t>/10.1097/TLD.0000000000000198</a:t>
            </a:r>
          </a:p>
          <a:p>
            <a:r>
              <a:rPr lang="en-US" dirty="0" err="1"/>
              <a:t>Zemek</a:t>
            </a:r>
            <a:r>
              <a:rPr lang="en-US" dirty="0"/>
              <a:t>, R. L., </a:t>
            </a:r>
            <a:r>
              <a:rPr lang="en-US" dirty="0" err="1"/>
              <a:t>Farion</a:t>
            </a:r>
            <a:r>
              <a:rPr lang="en-US" dirty="0"/>
              <a:t>, K. J., Sampson, M., &amp; McGahern, C. (2013). Prognosticators of persistent symptoms following pediatric concussion: A systematic review. </a:t>
            </a:r>
            <a:r>
              <a:rPr lang="en-US" i="1" dirty="0"/>
              <a:t>JAMA Pediatrics</a:t>
            </a:r>
            <a:r>
              <a:rPr lang="en-US" dirty="0"/>
              <a:t>, </a:t>
            </a:r>
            <a:r>
              <a:rPr lang="en-US" i="1" dirty="0"/>
              <a:t>167</a:t>
            </a:r>
            <a:r>
              <a:rPr lang="en-US" dirty="0"/>
              <a:t>(3), 259–265. https://</a:t>
            </a:r>
            <a:r>
              <a:rPr lang="en-US" dirty="0" err="1"/>
              <a:t>doi.org</a:t>
            </a:r>
            <a:r>
              <a:rPr lang="en-US" dirty="0"/>
              <a:t>/10.1001/2013.jamapediatrics.216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57061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96F23-5468-3E4F-A65F-F0AEBCD35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EA3C3-DE85-564D-A3EC-69C74FC315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Michelle and Fiona</a:t>
            </a:r>
          </a:p>
          <a:p>
            <a:r>
              <a:rPr lang="en-US" dirty="0"/>
              <a:t>Chicago family  </a:t>
            </a:r>
          </a:p>
          <a:p>
            <a:r>
              <a:rPr lang="en-US" dirty="0"/>
              <a:t>Faculty advisor </a:t>
            </a:r>
          </a:p>
          <a:p>
            <a:pPr lvl="1"/>
            <a:r>
              <a:rPr lang="en-US" dirty="0"/>
              <a:t>McKay</a:t>
            </a:r>
          </a:p>
          <a:p>
            <a:r>
              <a:rPr lang="en-US" dirty="0"/>
              <a:t>Committee members</a:t>
            </a:r>
          </a:p>
          <a:p>
            <a:pPr lvl="1"/>
            <a:r>
              <a:rPr lang="en-US" dirty="0"/>
              <a:t>Kent McIntosh</a:t>
            </a:r>
          </a:p>
          <a:p>
            <a:pPr lvl="1"/>
            <a:r>
              <a:rPr lang="en-US" dirty="0"/>
              <a:t>John Seeley</a:t>
            </a:r>
          </a:p>
          <a:p>
            <a:pPr lvl="1"/>
            <a:r>
              <a:rPr lang="en-US" dirty="0"/>
              <a:t>Wendy Hadley</a:t>
            </a:r>
          </a:p>
          <a:p>
            <a:r>
              <a:rPr lang="en-US" dirty="0"/>
              <a:t>CDS faculty and staff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E72EBB-3239-7240-B01F-2EC7FD6C71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Current doc students</a:t>
            </a:r>
          </a:p>
          <a:p>
            <a:pPr lvl="1"/>
            <a:r>
              <a:rPr lang="en-US" dirty="0"/>
              <a:t>Heidi</a:t>
            </a:r>
          </a:p>
          <a:p>
            <a:pPr lvl="1"/>
            <a:r>
              <a:rPr lang="en-US" dirty="0"/>
              <a:t>Lidia</a:t>
            </a:r>
          </a:p>
          <a:p>
            <a:pPr lvl="1"/>
            <a:r>
              <a:rPr lang="en-US" dirty="0"/>
              <a:t>Aaron</a:t>
            </a:r>
          </a:p>
          <a:p>
            <a:pPr lvl="1"/>
            <a:r>
              <a:rPr lang="en-US" dirty="0"/>
              <a:t>Ting-fen</a:t>
            </a:r>
          </a:p>
          <a:p>
            <a:pPr lvl="1"/>
            <a:r>
              <a:rPr lang="en-US" dirty="0" err="1"/>
              <a:t>Bedoor</a:t>
            </a:r>
            <a:endParaRPr lang="en-US" dirty="0"/>
          </a:p>
          <a:p>
            <a:pPr lvl="1"/>
            <a:r>
              <a:rPr lang="en-US" dirty="0"/>
              <a:t>David</a:t>
            </a:r>
          </a:p>
          <a:p>
            <a:r>
              <a:rPr lang="en-US" dirty="0"/>
              <a:t>Previous doc students</a:t>
            </a:r>
          </a:p>
          <a:p>
            <a:pPr lvl="1"/>
            <a:r>
              <a:rPr lang="en-US" dirty="0"/>
              <a:t>Priya</a:t>
            </a:r>
          </a:p>
          <a:p>
            <a:pPr lvl="1"/>
            <a:r>
              <a:rPr lang="en-US" dirty="0"/>
              <a:t>Alex </a:t>
            </a:r>
          </a:p>
        </p:txBody>
      </p:sp>
    </p:spTree>
    <p:extLst>
      <p:ext uri="{BB962C8B-B14F-4D97-AF65-F5344CB8AC3E}">
        <p14:creationId xmlns:p14="http://schemas.microsoft.com/office/powerpoint/2010/main" val="436757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3F78-656F-3B41-80A0-6F5B5E47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C. Summary of Current Treatment Recommendations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66F9A-5289-5C47-A303-9848388F0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Variety of approaches to managing PCS with limited research </a:t>
            </a:r>
          </a:p>
          <a:p>
            <a:r>
              <a:rPr lang="en-US" sz="2400" dirty="0"/>
              <a:t>Historically evaluated in manualized programs</a:t>
            </a:r>
          </a:p>
          <a:p>
            <a:r>
              <a:rPr lang="en-US" sz="2400" dirty="0"/>
              <a:t>Support for multidisciplinary treatment </a:t>
            </a:r>
          </a:p>
          <a:p>
            <a:r>
              <a:rPr lang="en-US" sz="2400" dirty="0"/>
              <a:t>Interventions must account for interaction of symptom clusters </a:t>
            </a:r>
          </a:p>
          <a:p>
            <a:r>
              <a:rPr lang="en-US" sz="2400" dirty="0"/>
              <a:t>Improvements with psychoeducation and cognitive strategy instruction have been noted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18AD6D-8876-4948-8986-3D5EC2A75799}"/>
              </a:ext>
            </a:extLst>
          </p:cNvPr>
          <p:cNvSpPr txBox="1"/>
          <p:nvPr/>
        </p:nvSpPr>
        <p:spPr>
          <a:xfrm>
            <a:off x="4460185" y="4254789"/>
            <a:ext cx="41744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(Cooper et al., 2016; Huckans et al., 2010; Sohlberg &amp; Ledbetter, 2016; Storzbach et al., 2017; </a:t>
            </a:r>
            <a:r>
              <a:rPr lang="en-US" sz="1100" dirty="0" err="1"/>
              <a:t>Twamley</a:t>
            </a:r>
            <a:r>
              <a:rPr lang="en-US" sz="1100" dirty="0"/>
              <a:t> et al., 2014)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43293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3F78-656F-3B41-80A0-6F5B5E47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C. Summary of Current Treatment Recommendations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66F9A-5289-5C47-A303-9848388F0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Retrospective research has influenced my approach to a personalized and dynamic treatment </a:t>
            </a:r>
          </a:p>
          <a:p>
            <a:pPr lvl="1"/>
            <a:r>
              <a:rPr lang="en-US" dirty="0"/>
              <a:t>Identify client needs</a:t>
            </a:r>
          </a:p>
          <a:p>
            <a:pPr lvl="1"/>
            <a:r>
              <a:rPr lang="en-US" dirty="0"/>
              <a:t>Match treatment components to client’s needs</a:t>
            </a:r>
          </a:p>
          <a:p>
            <a:pPr lvl="1"/>
            <a:r>
              <a:rPr lang="en-US" dirty="0"/>
              <a:t>Implement dynamic intervention dependent upon client progress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18AD6D-8876-4948-8986-3D5EC2A75799}"/>
              </a:ext>
            </a:extLst>
          </p:cNvPr>
          <p:cNvSpPr txBox="1"/>
          <p:nvPr/>
        </p:nvSpPr>
        <p:spPr>
          <a:xfrm>
            <a:off x="4460185" y="4254789"/>
            <a:ext cx="4174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(Wright et al., 2020)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24859677"/>
      </p:ext>
    </p:extLst>
  </p:cSld>
  <p:clrMapOvr>
    <a:masterClrMapping/>
  </p:clrMapOvr>
</p:sld>
</file>

<file path=ppt/theme/theme1.xml><?xml version="1.0" encoding="utf-8"?>
<a:theme xmlns:a="http://schemas.openxmlformats.org/drawingml/2006/main" name="Green Title">
  <a:themeElements>
    <a:clrScheme name="Generic Colors">
      <a:dk1>
        <a:srgbClr val="424242"/>
      </a:dk1>
      <a:lt1>
        <a:srgbClr val="FFFFFF"/>
      </a:lt1>
      <a:dk2>
        <a:srgbClr val="44546A"/>
      </a:dk2>
      <a:lt2>
        <a:srgbClr val="E7E6E6"/>
      </a:lt2>
      <a:accent1>
        <a:srgbClr val="007642"/>
      </a:accent1>
      <a:accent2>
        <a:srgbClr val="A9A600"/>
      </a:accent2>
      <a:accent3>
        <a:srgbClr val="A5A5A5"/>
      </a:accent3>
      <a:accent4>
        <a:srgbClr val="FEFB00"/>
      </a:accent4>
      <a:accent5>
        <a:srgbClr val="004000"/>
      </a:accent5>
      <a:accent6>
        <a:srgbClr val="3CA500"/>
      </a:accent6>
      <a:hlink>
        <a:srgbClr val="00A9D5"/>
      </a:hlink>
      <a:folHlink>
        <a:srgbClr val="3CA5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480008B8-68D9-9B41-AE14-F7A21B25F86E}" vid="{2BB5DD1C-C9C8-7045-84B9-DB3299D4405A}"/>
    </a:ext>
  </a:extLst>
</a:theme>
</file>

<file path=ppt/theme/theme2.xml><?xml version="1.0" encoding="utf-8"?>
<a:theme xmlns:a="http://schemas.openxmlformats.org/drawingml/2006/main" name="Black Title">
  <a:themeElements>
    <a:clrScheme name="Generic Colors">
      <a:dk1>
        <a:srgbClr val="424242"/>
      </a:dk1>
      <a:lt1>
        <a:srgbClr val="FFFFFF"/>
      </a:lt1>
      <a:dk2>
        <a:srgbClr val="44546A"/>
      </a:dk2>
      <a:lt2>
        <a:srgbClr val="E7E6E6"/>
      </a:lt2>
      <a:accent1>
        <a:srgbClr val="007642"/>
      </a:accent1>
      <a:accent2>
        <a:srgbClr val="A9A600"/>
      </a:accent2>
      <a:accent3>
        <a:srgbClr val="A5A5A5"/>
      </a:accent3>
      <a:accent4>
        <a:srgbClr val="FEFB00"/>
      </a:accent4>
      <a:accent5>
        <a:srgbClr val="004000"/>
      </a:accent5>
      <a:accent6>
        <a:srgbClr val="3CA500"/>
      </a:accent6>
      <a:hlink>
        <a:srgbClr val="00A9D5"/>
      </a:hlink>
      <a:folHlink>
        <a:srgbClr val="3CA5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480008B8-68D9-9B41-AE14-F7A21B25F86E}" vid="{4F58BF9C-A045-0F46-8847-C2641F915B42}"/>
    </a:ext>
  </a:extLst>
</a:theme>
</file>

<file path=ppt/theme/theme3.xml><?xml version="1.0" encoding="utf-8"?>
<a:theme xmlns:a="http://schemas.openxmlformats.org/drawingml/2006/main" name="Section Header/School Bra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480008B8-68D9-9B41-AE14-F7A21B25F86E}" vid="{3D29B49B-1CF2-E847-AE60-E6189EE981BA}"/>
    </a:ext>
  </a:extLst>
</a:theme>
</file>

<file path=ppt/theme/theme4.xml><?xml version="1.0" encoding="utf-8"?>
<a:theme xmlns:a="http://schemas.openxmlformats.org/drawingml/2006/main" name="Body of Pre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480008B8-68D9-9B41-AE14-F7A21B25F86E}" vid="{E09485F3-38AF-6E4A-A6B3-CC531D6895C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Yellow Title</Template>
  <TotalTime>1271</TotalTime>
  <Words>6026</Words>
  <Application>Microsoft Macintosh PowerPoint</Application>
  <PresentationFormat>On-screen Show (16:9)</PresentationFormat>
  <Paragraphs>990</Paragraphs>
  <Slides>79</Slides>
  <Notes>45</Notes>
  <HiddenSlides>22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79</vt:i4>
      </vt:variant>
    </vt:vector>
  </HeadingPairs>
  <TitlesOfParts>
    <vt:vector size="86" baseType="lpstr">
      <vt:lpstr>Arial</vt:lpstr>
      <vt:lpstr>Calibri</vt:lpstr>
      <vt:lpstr>Open Sans</vt:lpstr>
      <vt:lpstr>Green Title</vt:lpstr>
      <vt:lpstr>Black Title</vt:lpstr>
      <vt:lpstr>Section Header/School Brand</vt:lpstr>
      <vt:lpstr>Body of Presentation</vt:lpstr>
      <vt:lpstr>What is the Effect of Personalized Cognitive Strategy Instruction on Facilitating Return-to-Learn for Individuals Experiencing Prolonged Concussion Symptoms?   Dissertation Defense</vt:lpstr>
      <vt:lpstr>Overview </vt:lpstr>
      <vt:lpstr>1. Study Rationale </vt:lpstr>
      <vt:lpstr>PowerPoint Presentation</vt:lpstr>
      <vt:lpstr>PowerPoint Presentation</vt:lpstr>
      <vt:lpstr>Symptom Clusters</vt:lpstr>
      <vt:lpstr>B. PCS Defined</vt:lpstr>
      <vt:lpstr>C. Summary of Current Treatment Recommendations </vt:lpstr>
      <vt:lpstr>C. Summary of Current Treatment Recommendations </vt:lpstr>
      <vt:lpstr>D. Knowledge Gap </vt:lpstr>
      <vt:lpstr>2. Research Questions </vt:lpstr>
      <vt:lpstr>3. Methods </vt:lpstr>
      <vt:lpstr>A. Setting and Participant Characteristics </vt:lpstr>
      <vt:lpstr>A. Setting and Participant Characteristics </vt:lpstr>
      <vt:lpstr>B. Experimental Design </vt:lpstr>
      <vt:lpstr>C. Procedures</vt:lpstr>
      <vt:lpstr>C. Procedures – Baseline Phase </vt:lpstr>
      <vt:lpstr>C. Procedures – Baseline Phase (Clinical Interview)</vt:lpstr>
      <vt:lpstr>C. Procedures – Baseline Phase (Psychoeducation)</vt:lpstr>
      <vt:lpstr>C. Procedures – Experimental Phase</vt:lpstr>
      <vt:lpstr>D. Measurements</vt:lpstr>
      <vt:lpstr>D. Measurements - Repeated Measurements (Status Tracking)</vt:lpstr>
      <vt:lpstr>D. Measurements - Repeated Measurements (Frequency of Strategy Use)</vt:lpstr>
      <vt:lpstr>D. Measurements - Repeated Measurements (Perceived Strategy Helpfulness)</vt:lpstr>
      <vt:lpstr>D. Measurements – Pre/Post Outcome Measurements </vt:lpstr>
      <vt:lpstr>D. Measurements - Pre/Post Outcome Measurements (GAS)</vt:lpstr>
      <vt:lpstr>D. Measurements - Pre/Post Outcome Measurements (BRIEF)</vt:lpstr>
      <vt:lpstr>BRIEF-2</vt:lpstr>
      <vt:lpstr>D. Measurements - Pre/Post Outcome Measurements (CLASS)</vt:lpstr>
      <vt:lpstr>CLASS</vt:lpstr>
      <vt:lpstr>CLASS</vt:lpstr>
      <vt:lpstr>D. Measurements - Pre/Post Outcome Measurements (PCSS)</vt:lpstr>
      <vt:lpstr>D. Measurements – Measurements of Treatment Implementation and Outcome</vt:lpstr>
      <vt:lpstr>D. Measurements – Measurements of Treatment Implementation and Outcome (Treatment Fidelity) </vt:lpstr>
      <vt:lpstr>D. Measurements – Measurements of Treatment Implementation and Outcome (Social Validity and Treatment Appropriateness) </vt:lpstr>
      <vt:lpstr>D. Measurements – Measurements of Treatment Implementation and Outcome (Treatment Attendance) </vt:lpstr>
      <vt:lpstr>E. Analyses </vt:lpstr>
      <vt:lpstr>4. Results </vt:lpstr>
      <vt:lpstr>A. Treatment Goals </vt:lpstr>
      <vt:lpstr>A. Treatment Goals </vt:lpstr>
      <vt:lpstr>B. Cognitive Strategies </vt:lpstr>
      <vt:lpstr>PowerPoint Presentation</vt:lpstr>
      <vt:lpstr>C. RQ 1 Results – Tau-U </vt:lpstr>
      <vt:lpstr>C. RQ 1 Results – MLM </vt:lpstr>
      <vt:lpstr>C. RQ 1 Results – GAS Outcome</vt:lpstr>
      <vt:lpstr>C. RQ 1 Results – Frequency of Strategy Use and Perceived Strategy Helpfulness</vt:lpstr>
      <vt:lpstr>C. RQ 1 Results – Frequency of Strategy Use and Perceived Strategy Helpfulness</vt:lpstr>
      <vt:lpstr>C. RQ 1 Results – Frequency of Strategy Use and Perceived Strategy Helpfulness</vt:lpstr>
      <vt:lpstr>C. RQ 1 Results – Frequency of Strategy Use and Perceived Strategy Helpfulness</vt:lpstr>
      <vt:lpstr>C. RQ 1 Results – Frequency of Strategy Use and Perceived Strategy Helpfulness</vt:lpstr>
      <vt:lpstr>C. RQ 1 Results – Frequency of Strategy Use and Perceived Strategy Helpfulness</vt:lpstr>
      <vt:lpstr>C. RQ 1 Results – Frequency of Strategy Use and Perceived Strategy Helpfulness</vt:lpstr>
      <vt:lpstr>D. RQ 2 Results – Observed Trends to BRIEF-2, CLASS, and PCSS Responses </vt:lpstr>
      <vt:lpstr>D. RQ 2 Results – Participant 1</vt:lpstr>
      <vt:lpstr>D. RQ 2 Results – Participant 1</vt:lpstr>
      <vt:lpstr>D. RQ 2 Results – Participant 1</vt:lpstr>
      <vt:lpstr>D. RQ 2 Results – Participant 1</vt:lpstr>
      <vt:lpstr>D. RQ 2 Results – Participant 2</vt:lpstr>
      <vt:lpstr>D. RQ 2 Results – Participant 2</vt:lpstr>
      <vt:lpstr>D. RQ 2 Results – Participant 2</vt:lpstr>
      <vt:lpstr>D. RQ 2 Results – Participant 2</vt:lpstr>
      <vt:lpstr>D. RQ 2 Results – Participant 3</vt:lpstr>
      <vt:lpstr>D. RQ 2 Results – Participant 3</vt:lpstr>
      <vt:lpstr>D. RQ 2 Results – Participant 3</vt:lpstr>
      <vt:lpstr>D. RQ 2 Results – Participant 3</vt:lpstr>
      <vt:lpstr>D. RQ 2 Results – Participant 3</vt:lpstr>
      <vt:lpstr>E. Treatment Fidelity </vt:lpstr>
      <vt:lpstr>F. Social Validity and Treatment Appropriateness</vt:lpstr>
      <vt:lpstr>5. Discussion and Interpretation  </vt:lpstr>
      <vt:lpstr>A. Profiles of Clinical Response </vt:lpstr>
      <vt:lpstr>A. Profiles of Clinical Response </vt:lpstr>
      <vt:lpstr>B. Measurements </vt:lpstr>
      <vt:lpstr>B. Measurements </vt:lpstr>
      <vt:lpstr>C. Study Limitations </vt:lpstr>
      <vt:lpstr>D. Summary and Clinical Implications </vt:lpstr>
      <vt:lpstr>References </vt:lpstr>
      <vt:lpstr>References </vt:lpstr>
      <vt:lpstr>References </vt:lpstr>
      <vt:lpstr>Acknowledgements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Jim Wright</dc:creator>
  <cp:lastModifiedBy>Jim Wright</cp:lastModifiedBy>
  <cp:revision>95</cp:revision>
  <dcterms:created xsi:type="dcterms:W3CDTF">2021-03-04T20:05:34Z</dcterms:created>
  <dcterms:modified xsi:type="dcterms:W3CDTF">2021-04-07T19:15:39Z</dcterms:modified>
</cp:coreProperties>
</file>