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47" r:id="rId1"/>
  </p:sldMasterIdLst>
  <p:notesMasterIdLst>
    <p:notesMasterId r:id="rId62"/>
  </p:notesMasterIdLst>
  <p:handoutMasterIdLst>
    <p:handoutMasterId r:id="rId63"/>
  </p:handoutMasterIdLst>
  <p:sldIdLst>
    <p:sldId id="423" r:id="rId2"/>
    <p:sldId id="424" r:id="rId3"/>
    <p:sldId id="425" r:id="rId4"/>
    <p:sldId id="329" r:id="rId5"/>
    <p:sldId id="407" r:id="rId6"/>
    <p:sldId id="330" r:id="rId7"/>
    <p:sldId id="332" r:id="rId8"/>
    <p:sldId id="334" r:id="rId9"/>
    <p:sldId id="344" r:id="rId10"/>
    <p:sldId id="335" r:id="rId11"/>
    <p:sldId id="421" r:id="rId12"/>
    <p:sldId id="337" r:id="rId13"/>
    <p:sldId id="422" r:id="rId14"/>
    <p:sldId id="333" r:id="rId15"/>
    <p:sldId id="348" r:id="rId16"/>
    <p:sldId id="349" r:id="rId17"/>
    <p:sldId id="350" r:id="rId18"/>
    <p:sldId id="351" r:id="rId19"/>
    <p:sldId id="355" r:id="rId20"/>
    <p:sldId id="357" r:id="rId21"/>
    <p:sldId id="358" r:id="rId22"/>
    <p:sldId id="367" r:id="rId23"/>
    <p:sldId id="360" r:id="rId24"/>
    <p:sldId id="404" r:id="rId25"/>
    <p:sldId id="405" r:id="rId26"/>
    <p:sldId id="361" r:id="rId27"/>
    <p:sldId id="368" r:id="rId28"/>
    <p:sldId id="260" r:id="rId29"/>
    <p:sldId id="400" r:id="rId30"/>
    <p:sldId id="294" r:id="rId31"/>
    <p:sldId id="323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371" r:id="rId44"/>
    <p:sldId id="419" r:id="rId45"/>
    <p:sldId id="420" r:id="rId46"/>
    <p:sldId id="364" r:id="rId47"/>
    <p:sldId id="383" r:id="rId48"/>
    <p:sldId id="281" r:id="rId49"/>
    <p:sldId id="380" r:id="rId50"/>
    <p:sldId id="381" r:id="rId51"/>
    <p:sldId id="365" r:id="rId52"/>
    <p:sldId id="379" r:id="rId53"/>
    <p:sldId id="370" r:id="rId54"/>
    <p:sldId id="286" r:id="rId55"/>
    <p:sldId id="372" r:id="rId56"/>
    <p:sldId id="373" r:id="rId57"/>
    <p:sldId id="374" r:id="rId58"/>
    <p:sldId id="382" r:id="rId59"/>
    <p:sldId id="327" r:id="rId60"/>
    <p:sldId id="308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5"/>
    <p:restoredTop sz="91446"/>
  </p:normalViewPr>
  <p:slideViewPr>
    <p:cSldViewPr>
      <p:cViewPr varScale="1">
        <p:scale>
          <a:sx n="101" d="100"/>
          <a:sy n="101" d="100"/>
        </p:scale>
        <p:origin x="2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F6DC042-F09F-474C-A9DB-49F024B7B3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F6F17B4-B1E5-4F8A-9F6D-2508C10525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08B1D7DF-C050-4EE8-B0AC-1F4A854978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AB85F8F5-0751-4D58-943D-07A6463D72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181ADA13-EE2A-4B37-8918-6BDBCFA3A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C7C9DC2-7F93-47F8-B69A-0E04624E75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C412FE-A1D9-4CD8-A4D8-88CA4A635D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2AF81EE-E94A-41D3-806B-61FAD6C09E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9E3FC41-6BD4-4371-ADB7-E438E33EDD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59E4057-1A71-45CC-99A4-EDD60868A9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0D8A1D86-32A1-4ABF-9342-9E4C83981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527E10A1-5C99-4C72-AEC4-C048CDE905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302CA6E-9CD4-437C-945B-7481BA3A8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14DA77D-D86E-4886-9446-7E312CD79C66}" type="slidenum">
              <a:rPr lang="en-US" altLang="en-US">
                <a:latin typeface="Times" panose="02020603050405020304" pitchFamily="18" charset="0"/>
              </a:rPr>
              <a:pPr/>
              <a:t>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8BF89C0-3794-49D8-88CC-BC6D501DC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6B2ED8B-64D0-4B35-91B2-067643DB0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5A7A5CA3-3FFE-4498-92E3-39976DBCD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3A008AA-EAEF-4B5E-8855-9F41CDCD9E57}" type="slidenum">
              <a:rPr lang="en-US" altLang="en-US">
                <a:latin typeface="Times" panose="02020603050405020304" pitchFamily="18" charset="0"/>
              </a:rPr>
              <a:pPr/>
              <a:t>14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A2D4219B-91A9-422B-A11F-F8E880D3A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1027">
            <a:extLst>
              <a:ext uri="{FF2B5EF4-FFF2-40B4-BE49-F238E27FC236}">
                <a16:creationId xmlns:a16="http://schemas.microsoft.com/office/drawing/2014/main" id="{75A6D368-E246-4AF5-A771-B9917015F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F48EEB2-7886-4B96-9BD9-4E9CA27BD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EA902B7-AE0E-41B2-B0B1-E14BB9E38796}" type="slidenum">
              <a:rPr lang="en-US" altLang="en-US">
                <a:latin typeface="Times" panose="02020603050405020304" pitchFamily="18" charset="0"/>
              </a:rPr>
              <a:pPr/>
              <a:t>15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BDE51B5-8151-4FAF-84AD-21FF41D9C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D2FD18-1D49-4B31-A34A-4FABD905C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634AE902-DF6A-468A-9CD2-90E567C32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58BA538-815B-4333-9486-87067CA33BDD}" type="slidenum">
              <a:rPr lang="en-US" altLang="en-US">
                <a:latin typeface="Times" panose="02020603050405020304" pitchFamily="18" charset="0"/>
              </a:rPr>
              <a:pPr/>
              <a:t>16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4B48213-7474-4FB7-A922-602F2358A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1311837-EF67-483B-A8A3-0CC41084A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53CE9596-156D-46EE-856B-471054F97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E4A1FEC-637B-4F09-BA26-F27C4A451891}" type="slidenum">
              <a:rPr lang="en-US" altLang="en-US">
                <a:latin typeface="Times" panose="02020603050405020304" pitchFamily="18" charset="0"/>
              </a:rPr>
              <a:pPr/>
              <a:t>17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E7971D8D-9CD3-4F0D-970B-B31670E88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7311A76-EC59-42BE-8477-16817FD20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6E725272-1EDD-4F3D-B588-2FE744356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200911C-88D0-486C-B0D0-FD989C60024C}" type="slidenum">
              <a:rPr lang="en-US" altLang="en-US">
                <a:latin typeface="Times" panose="02020603050405020304" pitchFamily="18" charset="0"/>
              </a:rPr>
              <a:pPr/>
              <a:t>18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30FE3BD-5A0A-4CC9-8266-D9D52BDDF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2669A2E-2D36-4396-B8BA-68A8A474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. 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355E557-D11B-4FDF-9A03-46377E77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F446F0A-D1F6-4F31-A69A-2F9F7712404B}" type="slidenum">
              <a:rPr lang="en-US" altLang="en-US">
                <a:latin typeface="Times" panose="02020603050405020304" pitchFamily="18" charset="0"/>
              </a:rPr>
              <a:pPr/>
              <a:t>19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AE5AEF3-D530-4E34-BC0C-0959A8F7C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3134A15-B98B-430C-8354-8675A0709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58D15D4D-205E-4E52-9121-FFFFE903D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E13DA1E-E251-410E-9600-84090507D7C1}" type="slidenum">
              <a:rPr lang="en-US" altLang="en-US">
                <a:latin typeface="Times" panose="02020603050405020304" pitchFamily="18" charset="0"/>
              </a:rPr>
              <a:pPr/>
              <a:t>20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5DDC7C1A-0D96-43E8-9640-D40FCC4C0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B0E58E2-7ACC-4ACB-9680-E1D749618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20CB8D71-7286-4AB0-939C-436FD2317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368FF9A-BAF4-4A3D-B68C-D28E0899A9F5}" type="slidenum">
              <a:rPr lang="en-US" altLang="en-US">
                <a:latin typeface="Times" panose="02020603050405020304" pitchFamily="18" charset="0"/>
              </a:rPr>
              <a:pPr/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38E20A9-3DF8-45FB-A6EF-8CD9C62A3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9AB5310-53D9-4F23-8937-B77E7629E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6C7588C-4484-462C-AEB1-A2F01DB50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AF77677-63D0-458F-A1DC-CC6C8D501AA9}" type="slidenum">
              <a:rPr lang="en-US" altLang="en-US">
                <a:latin typeface="Times" panose="02020603050405020304" pitchFamily="18" charset="0"/>
              </a:rPr>
              <a:pPr/>
              <a:t>26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4D84206-600A-49F4-BA92-B5BC61B08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97F853C-9198-4C83-B917-4B5F713DD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8A965235-AEB0-47C6-8A51-6C6B25755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2A30A5D1-4AED-4586-BD44-AC04722BD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74901F16-D624-4C7B-B629-0F95A97CF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CC0C297-AFF1-4BF5-A580-17DB88F3AD16}" type="slidenum">
              <a:rPr lang="en-US" altLang="en-US">
                <a:latin typeface="Times" panose="02020603050405020304" pitchFamily="18" charset="0"/>
              </a:rPr>
              <a:pPr/>
              <a:t>29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01D969C6-5FCE-4762-A210-AA444DE1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B6D991A-CDC4-42F7-A728-C5B32A755F7D}" type="slidenum">
              <a:rPr lang="en-US" altLang="en-US">
                <a:latin typeface="Times" panose="02020603050405020304" pitchFamily="18" charset="0"/>
              </a:rPr>
              <a:pPr/>
              <a:t>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A94A8C4-9D17-470E-A589-DED4011F4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3269922-0C68-4458-80D0-8E1750031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7023016A-0D4B-4A1B-BCAF-DFDEE1D7A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CBA91C04-3257-44C3-A657-74276347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7E97E0FF-FA05-4BC6-8B4D-9127A2ACC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A541504-867E-4B8D-803B-2FBBBE95B766}" type="slidenum">
              <a:rPr lang="en-US" altLang="en-US">
                <a:latin typeface="Times" panose="02020603050405020304" pitchFamily="18" charset="0"/>
              </a:rPr>
              <a:pPr/>
              <a:t>32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1348B355-D68E-4615-BD2D-7D1B51E50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1BA0D181-058A-423A-97C9-16CF8FDA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8DEE2146-F3BC-4A44-A332-3106CA8F9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8B4837E-CE3A-4E06-AEC3-D21E9266820F}" type="slidenum">
              <a:rPr lang="en-US" altLang="en-US">
                <a:latin typeface="Times" panose="02020603050405020304" pitchFamily="18" charset="0"/>
              </a:rPr>
              <a:pPr/>
              <a:t>33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EE7FA6A2-E813-4214-A765-03F896825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E6ADD797-BCCB-4F89-BA4A-6FF354AC8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DD970818-8D90-404A-9653-E1F6BB057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17A5833-5753-4977-8645-E595E01ADF05}" type="slidenum">
              <a:rPr lang="en-US" altLang="en-US">
                <a:latin typeface="Times" panose="02020603050405020304" pitchFamily="18" charset="0"/>
              </a:rPr>
              <a:pPr/>
              <a:t>34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A2841D5D-BCD8-418A-AD20-BB63461BE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33773AD1-D1C7-472B-8623-45081FEDE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4C9A36FC-F615-4292-9BE3-1B3517F13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A65F669-C6CB-4A8B-8CBC-9F195D788262}" type="slidenum">
              <a:rPr lang="en-US" altLang="en-US">
                <a:latin typeface="Times" panose="02020603050405020304" pitchFamily="18" charset="0"/>
              </a:rPr>
              <a:pPr/>
              <a:t>35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0837FAA7-989E-44C5-9624-512E5313E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DB9F3915-0C47-4011-9668-52AC36FB1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231D6392-B79E-48E1-8024-F4FFF9DB3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33A90AC-648E-4F60-81E7-C52001C2D104}" type="slidenum">
              <a:rPr lang="en-US" altLang="en-US">
                <a:latin typeface="Times" panose="02020603050405020304" pitchFamily="18" charset="0"/>
              </a:rPr>
              <a:pPr/>
              <a:t>36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A90E1524-3C4C-49D6-A80B-6E74ADBF4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5C59A43B-98CC-44EC-84AD-59BA08A34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469BE44E-0325-46C9-8B4D-3F713A6D4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43885DC-1DCB-4636-B1CA-D7966665696A}" type="slidenum">
              <a:rPr lang="en-US" altLang="en-US">
                <a:latin typeface="Times" panose="02020603050405020304" pitchFamily="18" charset="0"/>
              </a:rPr>
              <a:pPr/>
              <a:t>37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E768EA9E-CBD8-4D5D-828F-F55C02299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37B80-5AF3-4C6B-BF99-6B8B4AAF2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BE995856-2EBD-4886-B45D-276845337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7209387-2265-4FCC-B654-C4CA0CCD6364}" type="slidenum">
              <a:rPr lang="en-US" altLang="en-US">
                <a:latin typeface="Times" panose="02020603050405020304" pitchFamily="18" charset="0"/>
              </a:rPr>
              <a:pPr/>
              <a:t>38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FD12FC1C-184C-43C4-B5B4-64DDD3F20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CEC24488-2AF0-4C7A-A339-F5B6587AC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437E131B-491D-4280-B6F8-1BBF9B141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78D5E3F-45F1-4878-ABE2-DF854F171DBB}" type="slidenum">
              <a:rPr lang="en-US" altLang="en-US">
                <a:latin typeface="Times" panose="02020603050405020304" pitchFamily="18" charset="0"/>
              </a:rPr>
              <a:pPr/>
              <a:t>39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8C7EB0B0-66FF-47A3-82B5-3DB40E3B2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A910D-089F-4695-B172-F1D2DCF7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ACCAE10D-E477-4C72-98D8-91409A602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7C45DBD-642E-44F0-B46B-8AFD0A182E18}" type="slidenum">
              <a:rPr lang="en-US" altLang="en-US">
                <a:latin typeface="Times" panose="02020603050405020304" pitchFamily="18" charset="0"/>
              </a:rPr>
              <a:pPr/>
              <a:t>40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52DA70DA-C67E-48AB-A1C4-CE81F8059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4EA8169A-7957-46F3-860C-01482B1EF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80595750-12AE-4649-920E-75AC92475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067E507-98C3-4829-B25D-72D252187DDD}" type="slidenum">
              <a:rPr lang="en-US" altLang="en-US">
                <a:latin typeface="Times" panose="02020603050405020304" pitchFamily="18" charset="0"/>
              </a:rPr>
              <a:pPr/>
              <a:t>41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F47A6758-7224-401F-A0E1-F8A2F803A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B46147C-8B2F-410B-8F3E-CC2768BF36B2}" type="slidenum">
              <a:rPr lang="en-US" altLang="en-US">
                <a:latin typeface="Times" panose="02020603050405020304" pitchFamily="18" charset="0"/>
              </a:rPr>
              <a:pPr/>
              <a:t>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4C64BB7-4B95-437D-9555-F905239D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639E125-04A9-4340-8CBE-A65A7D412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4EA73749-A780-43A1-8330-C155DBA0D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7F0CB156-7B72-43CA-A62C-E989D853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855D4926-F34F-427B-9D09-00A0E81BD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E78FAA8-BB1D-4BE1-A011-433783C76F5D}" type="slidenum">
              <a:rPr lang="en-US" altLang="en-US">
                <a:latin typeface="Times" panose="02020603050405020304" pitchFamily="18" charset="0"/>
              </a:rPr>
              <a:pPr/>
              <a:t>42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3B11727-5EE6-4C5D-9DD6-CD8ABF275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BD8358C-0568-4C99-B273-579C81FF9488}" type="slidenum">
              <a:rPr lang="en-US" altLang="en-US">
                <a:latin typeface="Times" panose="02020603050405020304" pitchFamily="18" charset="0"/>
              </a:rPr>
              <a:pPr/>
              <a:t>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032FA04-B393-4367-97AF-C2A25FBD5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6DB76D-5361-4510-96D1-66FAAEEE7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EDADDEE-7A6A-4C39-9391-07B732235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D39F729-0244-446D-8028-244035BECBCD}" type="slidenum">
              <a:rPr lang="en-US" altLang="en-US">
                <a:latin typeface="Times" panose="02020603050405020304" pitchFamily="18" charset="0"/>
              </a:rPr>
              <a:pPr/>
              <a:t>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7574EFF-3235-463C-8803-3A20C43A5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5047547-6F77-427C-B8CC-CAB24FE30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48E34591-1854-479B-9580-437F4E419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0746072-94C7-414E-BF8C-884F56D92209}" type="slidenum">
              <a:rPr lang="en-US" altLang="en-US">
                <a:latin typeface="Times" panose="02020603050405020304" pitchFamily="18" charset="0"/>
              </a:rPr>
              <a:pPr/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3FFF2FE-6F69-42EA-A9BC-DD63FF613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DCAF74E-007A-4F70-AE65-D8ECA8165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793F2EF4-47A2-4194-8E76-4B3C309B4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84FD6920-AECF-4A0C-A512-E1E04AA37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AFEDCB0-CFC2-4FD2-8D48-F3D12E822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466F9CC-0105-4456-A890-9DCD693D2538}" type="slidenum">
              <a:rPr lang="en-US" altLang="en-US">
                <a:latin typeface="Times" panose="02020603050405020304" pitchFamily="18" charset="0"/>
              </a:rPr>
              <a:pPr/>
              <a:t>11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4489BECC-17AD-4B50-B922-833C10E47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ADB664D-E823-4ECD-AEC3-95F9E98C3204}" type="slidenum">
              <a:rPr lang="en-US" altLang="en-US">
                <a:latin typeface="Times" panose="02020603050405020304" pitchFamily="18" charset="0"/>
              </a:rPr>
              <a:pPr/>
              <a:t>12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0A6534E-799E-463D-BA57-B569272F0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3707DD2-05BD-43C7-B58E-AFAC6FE7B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7C97C937-664D-436C-AEF5-61C3FA0B9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1B3C49E-0D71-4FB4-8FA0-097E6CAA05FC}" type="slidenum">
              <a:rPr lang="en-US" altLang="en-US">
                <a:latin typeface="Times" panose="02020603050405020304" pitchFamily="18" charset="0"/>
              </a:rPr>
              <a:pPr/>
              <a:t>13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73D65C3-D11D-48F5-92B1-DA723B4A7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0011BD8-F150-4E34-908C-4BC32F776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85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89F43-327E-4DAF-A365-7E20E6A3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E089-C12F-44CC-91B0-1FEF884E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DAE20-4050-443F-8727-AC4D625B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7EE13-946F-4CA5-9CA3-8AE21FA2A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5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2D41-64F4-4313-A7BF-23E41787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50E6-E9E5-4346-8BA9-6F17294F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46A37-A139-467C-B479-28A47455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FC31-9A88-49F5-A3E4-A69BB50EA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9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696AC-F91E-45C4-A71F-33F4729B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55CC5-9AE1-46F6-9E79-8FD44840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639EA-DB51-48C2-A0FE-D0DA4DEC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9F1C5-8C9B-4C09-939B-4461D4BB4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304E-F4F7-4213-827E-36999869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C608C-D721-417F-8EA7-5A3C050A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9A60-EEE9-4A03-ABD2-9F57DDF7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fld id="{6F4F52C3-C914-43DA-92B5-468EB49E6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41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123375-D678-42AB-9239-9DBF43CD1A99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83FDF33-AE28-4998-9650-2D8134EA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FFD1A3B-E4BB-469B-BD89-DB0F68564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A853D7-7A8B-4C07-BEEC-CC4B5EEE66C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492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62FFF8-8354-4FC2-BF4C-4D3182ABAA90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A9B6CC2-5572-4622-9F47-E983EBF68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2296A43-8B74-409C-95AC-CC8317152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646E65E-1228-45F0-B136-B2B2746726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755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8146D2-5865-4B56-AE60-E54417E5BD94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AE0EB33-F970-4E70-8B44-3839868FC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0FA0BCB-0AA2-44D4-A780-E93B17CDCE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A7AAEC8-C3E9-44DE-AE39-13B5792C0B9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10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00BFE-6FB3-4C95-9E35-82E35E1E8A0E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AA45C9F-7F6A-4464-94F2-EA3577C89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9E27BC5-85A9-42D5-A07C-3D8D3ABDB0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1B7751-319A-44AB-931B-D57A0DB6DEA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913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D57942-EB88-4F6C-8C73-45AF4DBEE979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834EC845-3A79-449E-AB97-05DEFE36E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22B3101-F845-4A00-9AF4-DFB467ADC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37049A6-CD37-46B2-B0A5-24CC54E7A3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907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59139C-3C4A-406E-8E14-D18D40A0A146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5EED9B5-4B02-4B81-9C10-EA9F256CDD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7506A5E-D2C8-4BDA-81CB-939C8DB8A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0BA0850-DC31-4736-93BD-749CC1F5C8C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962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9CCE9-28A4-4E9A-8E41-CE35F27BE9DD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5911F18-91D8-47EF-B46F-FD27DFAC6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CB45851-67AE-4E6F-91B3-F74A567BCD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E062C9-851F-488F-968D-D839FE12075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886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406C-AC2A-43B3-82BB-BBD73E81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4B49-92E2-400E-8FFA-72BFE9C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1A06-A935-4E89-A42D-6FE671C1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58F73-E6E3-4F5B-B696-C3226A715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4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C84479-A22D-43A9-AC06-71D6CA376D08}"/>
              </a:ext>
            </a:extLst>
          </p:cNvPr>
          <p:cNvSpPr/>
          <p:nvPr userDrawn="1"/>
        </p:nvSpPr>
        <p:spPr>
          <a:xfrm>
            <a:off x="0" y="0"/>
            <a:ext cx="9144000" cy="1031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401780A-813F-4E25-ADBF-343EA07BA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5316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6D8FFFE-AC7F-4740-9412-F1CA282A4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0"/>
          <a:stretch>
            <a:fillRect/>
          </a:stretch>
        </p:blipFill>
        <p:spPr bwMode="auto">
          <a:xfrm>
            <a:off x="2749550" y="6310313"/>
            <a:ext cx="231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3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5" y="1325065"/>
            <a:ext cx="8232775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189EE3-2053-4B8B-B242-C246FC11258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551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4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8" y="1325067"/>
            <a:ext cx="8232775" cy="461803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0F5C5-9AB2-4126-81C7-E8F5674CE2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</a:p>
        </p:txBody>
      </p:sp>
    </p:spTree>
    <p:extLst>
      <p:ext uri="{BB962C8B-B14F-4D97-AF65-F5344CB8AC3E}">
        <p14:creationId xmlns:p14="http://schemas.microsoft.com/office/powerpoint/2010/main" val="17477345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4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8" y="1325067"/>
            <a:ext cx="8232775" cy="461803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5A9E2-7670-4C79-89E7-213CD7F93E7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</a:p>
        </p:txBody>
      </p:sp>
    </p:spTree>
    <p:extLst>
      <p:ext uri="{BB962C8B-B14F-4D97-AF65-F5344CB8AC3E}">
        <p14:creationId xmlns:p14="http://schemas.microsoft.com/office/powerpoint/2010/main" val="10229772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4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8" y="1325067"/>
            <a:ext cx="8232775" cy="461803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D2B0-C535-4996-B6CE-7E4B1FD2B74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</a:p>
        </p:txBody>
      </p:sp>
    </p:spTree>
    <p:extLst>
      <p:ext uri="{BB962C8B-B14F-4D97-AF65-F5344CB8AC3E}">
        <p14:creationId xmlns:p14="http://schemas.microsoft.com/office/powerpoint/2010/main" val="34322237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264" y="147140"/>
            <a:ext cx="8233540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4028" y="1325067"/>
            <a:ext cx="8232775" cy="461803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73452-8CDD-4F50-BB6B-F3AAA0535C9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360988" y="6253163"/>
            <a:ext cx="3330575" cy="409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McKay Moore Sohlberg, PhD, CCC-SLP</a:t>
            </a:r>
          </a:p>
        </p:txBody>
      </p:sp>
    </p:spTree>
    <p:extLst>
      <p:ext uri="{BB962C8B-B14F-4D97-AF65-F5344CB8AC3E}">
        <p14:creationId xmlns:p14="http://schemas.microsoft.com/office/powerpoint/2010/main" val="19252412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DDD05-446C-4879-BCB6-8867751C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37D0B-7623-4ACC-A2D9-DC57B47E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BECD1-A141-4584-AECA-DDC488A8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03FCE-397A-46C4-93A4-F4258F499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7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B03D13-60E8-4C37-805D-0238755E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57A80E-3C17-46B3-B4F7-DC9A65A9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289975-0631-463B-9009-7A001C5D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2085-070D-41DA-98F4-9946BF87F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5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89D0BB-8635-48B0-BCC4-601DA739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AA82E5-AF4F-4D31-8001-921CBBCF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B076FA-9BD3-49DF-9BB7-4EA552A3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4D8BE-0730-44CD-8F2A-8332AD8F4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6895BC-E7E1-41CD-9C77-A8771C9F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1C3E5B-1704-45F8-92B8-1AC15C01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51CF5E-BE36-426C-98E6-8E6F0E54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62A1-E86A-45DC-A00A-EA88AC091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02E44A-BC93-4E06-8E87-BA079CF5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F5FC60-ED9D-4B3C-8210-DC31C4F9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412D9B-2D26-498E-A124-9A47FC72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25157-7C8E-4673-A63B-23C7FA4F1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3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ADD722-ED79-4EEE-B5E1-A37A4C93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421740-E2B1-4478-A67D-4AED52A4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FF847E-7F39-44AC-86BA-8D2D2BD8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9697E-DC29-46E3-952B-916960F57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9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01AB4B-329C-47F1-A129-4052D883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B23E9C-BC51-432B-907B-DED7A604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B851DD-E9DF-46DD-A88B-12665FE6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F993E-D133-4C67-8ED4-47AAEBC32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7E321A-24DE-4B7B-895F-9EB84FDD2E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DA3C0-7606-461B-A1FA-4E6C4FB8B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F50E-048F-4D50-BD2C-ED513F923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D797C-A0F2-4519-8813-AD3C3E5F4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66B89-2AD4-401C-9BC6-7B8FABC6F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23DA472-A6A9-4A05-857E-555821B0A3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  <p:sldLayoutId id="2147484601" r:id="rId18"/>
    <p:sldLayoutId id="2147484602" r:id="rId19"/>
    <p:sldLayoutId id="2147484603" r:id="rId20"/>
    <p:sldLayoutId id="2147484604" r:id="rId21"/>
    <p:sldLayoutId id="2147484605" r:id="rId22"/>
    <p:sldLayoutId id="2147484606" r:id="rId23"/>
    <p:sldLayoutId id="2147484607" r:id="rId2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scienceblueprint.nih.gov/blueprint_basics/harnessing_neuroplasticity_workshop_report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headachereliefguide.com/" TargetMode="Externa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8078-34B0-B640-B48B-F325C556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and Reliability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BD849-A25E-854E-9971-1A5C5B3F7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Validity</a:t>
            </a:r>
            <a:r>
              <a:rPr lang="en-US" sz="20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B59D1-60E0-934E-9984-4D6F4318E3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Extent to which an assessment measures what it intends to measure </a:t>
            </a:r>
          </a:p>
          <a:p>
            <a:pPr lvl="1"/>
            <a:r>
              <a:rPr lang="en-US" dirty="0"/>
              <a:t>Content Validity </a:t>
            </a:r>
          </a:p>
          <a:p>
            <a:pPr lvl="1"/>
            <a:r>
              <a:rPr lang="en-US" dirty="0"/>
              <a:t>Construct Validity </a:t>
            </a:r>
          </a:p>
          <a:p>
            <a:pPr lvl="1"/>
            <a:r>
              <a:rPr lang="en-US" dirty="0"/>
              <a:t>Criterion Validity </a:t>
            </a:r>
          </a:p>
          <a:p>
            <a:pPr lvl="2"/>
            <a:r>
              <a:rPr lang="en-US" dirty="0"/>
              <a:t>Concurrent Validity </a:t>
            </a:r>
          </a:p>
          <a:p>
            <a:pPr lvl="2"/>
            <a:r>
              <a:rPr lang="en-US" dirty="0"/>
              <a:t>Predicative Validity </a:t>
            </a:r>
          </a:p>
          <a:p>
            <a:pPr lvl="1"/>
            <a:r>
              <a:rPr lang="en-US" dirty="0"/>
              <a:t>Ecological Validity </a:t>
            </a:r>
          </a:p>
          <a:p>
            <a:pPr lvl="2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FE6A6-D6A9-A54A-8FA8-16823204B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Reliability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94E47-E0B8-434B-B75D-F9700FB871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Consistent measure of performance </a:t>
            </a:r>
          </a:p>
          <a:p>
            <a:pPr lvl="1"/>
            <a:r>
              <a:rPr lang="en-US" dirty="0"/>
              <a:t>Interrater Reliability </a:t>
            </a:r>
          </a:p>
          <a:p>
            <a:pPr lvl="1"/>
            <a:r>
              <a:rPr lang="en-US" dirty="0"/>
              <a:t>Intra-rater Reliability </a:t>
            </a:r>
          </a:p>
          <a:p>
            <a:pPr lvl="1"/>
            <a:r>
              <a:rPr lang="en-US" dirty="0"/>
              <a:t>Test-retest Reliability </a:t>
            </a:r>
          </a:p>
          <a:p>
            <a:pPr lvl="1"/>
            <a:r>
              <a:rPr lang="en-US" dirty="0"/>
              <a:t>Internal consistency </a:t>
            </a:r>
          </a:p>
        </p:txBody>
      </p:sp>
    </p:spTree>
    <p:extLst>
      <p:ext uri="{BB962C8B-B14F-4D97-AF65-F5344CB8AC3E}">
        <p14:creationId xmlns:p14="http://schemas.microsoft.com/office/powerpoint/2010/main" val="215795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ctangle 2">
            <a:extLst>
              <a:ext uri="{FF2B5EF4-FFF2-40B4-BE49-F238E27FC236}">
                <a16:creationId xmlns:a16="http://schemas.microsoft.com/office/drawing/2014/main" id="{3F970FF2-9F24-4BE1-8C3B-FCEEF4C565B4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5600"/>
            <a:ext cx="8064500" cy="1384300"/>
          </a:xfrm>
        </p:spPr>
      </p:pic>
      <p:sp>
        <p:nvSpPr>
          <p:cNvPr id="40962" name="Rectangle 3">
            <a:extLst>
              <a:ext uri="{FF2B5EF4-FFF2-40B4-BE49-F238E27FC236}">
                <a16:creationId xmlns:a16="http://schemas.microsoft.com/office/drawing/2014/main" id="{8B96FE4B-362A-4192-A82D-0BA1CAB9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5083175"/>
          </a:xfrm>
        </p:spPr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Central Executive</a:t>
            </a:r>
          </a:p>
          <a:p>
            <a:pPr marL="117475" indent="0" eaLnBrk="1" hangingPunct="1"/>
            <a:r>
              <a:rPr lang="en-US" altLang="en-US"/>
              <a:t> directs our ability to focus, divide, and switch attention</a:t>
            </a:r>
          </a:p>
          <a:p>
            <a:pPr marL="117475" indent="0" eaLnBrk="1" hangingPunct="1"/>
            <a:r>
              <a:rPr lang="en-US" altLang="en-US"/>
              <a:t>Little capacity for storage but regulates selection and focus</a:t>
            </a:r>
          </a:p>
          <a:p>
            <a:pPr marL="117475" indent="0" eaLnBrk="1" hangingPunct="1"/>
            <a:r>
              <a:rPr lang="en-US" altLang="en-US"/>
              <a:t>Three “slave systems”</a:t>
            </a:r>
          </a:p>
          <a:p>
            <a:pPr lvl="1" eaLnBrk="1" hangingPunct="1"/>
            <a:r>
              <a:rPr lang="en-US" altLang="en-US"/>
              <a:t>phonological loop &amp; visuospatial sketchpad direct verbal &amp; sensory info into cog processing system</a:t>
            </a:r>
          </a:p>
          <a:p>
            <a:pPr lvl="1" eaLnBrk="1" hangingPunct="1"/>
            <a:r>
              <a:rPr lang="en-US" altLang="en-US"/>
              <a:t>Episodic buffer allows for integration of incoming stimuli with stored stimuli</a:t>
            </a:r>
          </a:p>
          <a:p>
            <a:pPr marL="117475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117475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117475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85903A2E-BA5F-4FCA-B2A7-5297C6DE6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5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1DBAC0-ABAC-4500-BD20-83361DE27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The Multitasking Myth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25F0DD85-EE86-4163-AD70-1C264108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46083" name="Picture 4" descr="87491039">
            <a:extLst>
              <a:ext uri="{FF2B5EF4-FFF2-40B4-BE49-F238E27FC236}">
                <a16:creationId xmlns:a16="http://schemas.microsoft.com/office/drawing/2014/main" id="{A161B141-647E-4A56-98F9-63049580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723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29602A1-420F-427C-960B-3DACBBC56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satMod val="150000"/>
                  </a:schemeClr>
                </a:solidFill>
              </a:rPr>
              <a:t>Clinical Models of Attention 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2BB5BCE1-6CDD-4122-95B8-99263737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Most models incorporate…</a:t>
            </a:r>
            <a:endParaRPr lang="en-US" altLang="en-US" sz="2800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Maintenance/Sustaining attention</a:t>
            </a:r>
          </a:p>
          <a:p>
            <a:pPr eaLnBrk="1" hangingPunct="1"/>
            <a:r>
              <a:rPr lang="en-US" altLang="en-US" dirty="0"/>
              <a:t>Attentional selectivity</a:t>
            </a:r>
          </a:p>
          <a:p>
            <a:pPr eaLnBrk="1" hangingPunct="1"/>
            <a:r>
              <a:rPr lang="en-US" altLang="en-US" dirty="0"/>
              <a:t>Attentional capacity</a:t>
            </a:r>
          </a:p>
          <a:p>
            <a:pPr eaLnBrk="1" hangingPunct="1"/>
            <a:r>
              <a:rPr lang="en-US" altLang="en-US" dirty="0"/>
              <a:t>Attentional control or shifting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These seem to be key theoretical concepts with a high degree of clinical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162481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1026">
            <a:extLst>
              <a:ext uri="{FF2B5EF4-FFF2-40B4-BE49-F238E27FC236}">
                <a16:creationId xmlns:a16="http://schemas.microsoft.com/office/drawing/2014/main" id="{5B86DF1A-4208-4B7E-8A5A-E0EAFCAE3372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342900"/>
            <a:ext cx="8115300" cy="1346200"/>
          </a:xfrm>
        </p:spPr>
      </p:pic>
      <p:sp>
        <p:nvSpPr>
          <p:cNvPr id="52226" name="Rectangle 1027">
            <a:extLst>
              <a:ext uri="{FF2B5EF4-FFF2-40B4-BE49-F238E27FC236}">
                <a16:creationId xmlns:a16="http://schemas.microsoft.com/office/drawing/2014/main" id="{BDBFF058-58D2-45BB-B233-873A701B1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4763" cy="40386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Focused</a:t>
            </a:r>
          </a:p>
          <a:p>
            <a:pPr lvl="1" eaLnBrk="1" hangingPunct="1"/>
            <a:r>
              <a:rPr lang="en-US" altLang="en-US" sz="2000" dirty="0"/>
              <a:t>Sustained Attention</a:t>
            </a:r>
          </a:p>
          <a:p>
            <a:pPr lvl="1" eaLnBrk="1" hangingPunct="1"/>
            <a:r>
              <a:rPr lang="en-US" altLang="en-US" sz="2000" dirty="0"/>
              <a:t>Working Memory</a:t>
            </a:r>
          </a:p>
          <a:p>
            <a:pPr lvl="1" eaLnBrk="1" hangingPunct="1"/>
            <a:r>
              <a:rPr lang="en-US" altLang="en-US" sz="2000" dirty="0"/>
              <a:t>Suppression</a:t>
            </a:r>
          </a:p>
          <a:p>
            <a:pPr lvl="1" eaLnBrk="1" hangingPunct="1"/>
            <a:r>
              <a:rPr lang="en-US" altLang="en-US" sz="2000" dirty="0"/>
              <a:t>Alternating</a:t>
            </a:r>
          </a:p>
          <a:p>
            <a:pPr lvl="1" eaLnBrk="1" hangingPunct="1"/>
            <a:r>
              <a:rPr lang="en-US" altLang="en-US" sz="2000" dirty="0"/>
              <a:t>Selective</a:t>
            </a:r>
          </a:p>
          <a:p>
            <a:pPr lvl="1" eaLnBrk="1" hangingPunct="1"/>
            <a:endParaRPr lang="en-US" altLang="en-US" sz="2000" dirty="0"/>
          </a:p>
          <a:p>
            <a:pPr marL="342900" lvl="1" indent="0" eaLnBrk="1" hangingPunct="1">
              <a:buNone/>
            </a:pPr>
            <a:r>
              <a:rPr lang="en-US" altLang="en-US" dirty="0"/>
              <a:t>(Sohlberg &amp; </a:t>
            </a:r>
            <a:r>
              <a:rPr lang="en-US" altLang="en-US" dirty="0" err="1"/>
              <a:t>Mateer</a:t>
            </a:r>
            <a:r>
              <a:rPr lang="en-US" altLang="en-US" dirty="0"/>
              <a:t>, 2010)</a:t>
            </a:r>
            <a:endParaRPr lang="en-US" altLang="en-US" sz="1400" dirty="0"/>
          </a:p>
          <a:p>
            <a:pPr eaLnBrk="1" hangingPunct="1"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>
            <a:extLst>
              <a:ext uri="{FF2B5EF4-FFF2-40B4-BE49-F238E27FC236}">
                <a16:creationId xmlns:a16="http://schemas.microsoft.com/office/drawing/2014/main" id="{8B1A6B6C-9510-4731-AA09-83BF2687B122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266700"/>
            <a:ext cx="8115300" cy="1612900"/>
          </a:xfrm>
        </p:spPr>
      </p:pic>
      <p:sp>
        <p:nvSpPr>
          <p:cNvPr id="54274" name="Rectangle 3">
            <a:extLst>
              <a:ext uri="{FF2B5EF4-FFF2-40B4-BE49-F238E27FC236}">
                <a16:creationId xmlns:a16="http://schemas.microsoft.com/office/drawing/2014/main" id="{0ACE143E-9C91-4C45-892C-3A1FFEA31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TBI</a:t>
            </a:r>
          </a:p>
          <a:p>
            <a:pPr eaLnBrk="1" hangingPunct="1"/>
            <a:r>
              <a:rPr lang="en-US" altLang="en-US"/>
              <a:t>ADHD</a:t>
            </a:r>
          </a:p>
          <a:p>
            <a:pPr eaLnBrk="1" hangingPunct="1"/>
            <a:r>
              <a:rPr lang="en-US" altLang="en-US"/>
              <a:t>Cancer survivors</a:t>
            </a:r>
          </a:p>
          <a:p>
            <a:pPr eaLnBrk="1" hangingPunct="1"/>
            <a:r>
              <a:rPr lang="en-US" altLang="en-US"/>
              <a:t>Fetal alcohol syndrome</a:t>
            </a:r>
          </a:p>
          <a:p>
            <a:pPr eaLnBrk="1" hangingPunct="1"/>
            <a:r>
              <a:rPr lang="en-US" altLang="en-US"/>
              <a:t>RHD</a:t>
            </a:r>
          </a:p>
          <a:p>
            <a:pPr eaLnBrk="1" hangingPunct="1"/>
            <a:r>
              <a:rPr lang="en-US" altLang="en-US"/>
              <a:t>Aphasia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ctangle 2">
            <a:extLst>
              <a:ext uri="{FF2B5EF4-FFF2-40B4-BE49-F238E27FC236}">
                <a16:creationId xmlns:a16="http://schemas.microsoft.com/office/drawing/2014/main" id="{1A7980FD-8DEE-4EE1-A4BB-B0393F63B673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355600"/>
            <a:ext cx="8115300" cy="1333500"/>
          </a:xfrm>
        </p:spPr>
      </p:pic>
      <p:sp>
        <p:nvSpPr>
          <p:cNvPr id="56322" name="Rectangle 3">
            <a:extLst>
              <a:ext uri="{FF2B5EF4-FFF2-40B4-BE49-F238E27FC236}">
                <a16:creationId xmlns:a16="http://schemas.microsoft.com/office/drawing/2014/main" id="{5E1D8545-15AF-4894-97E6-8BCE86F4C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 growing acquired condition that results in attention deficits</a:t>
            </a:r>
          </a:p>
          <a:p>
            <a:pPr eaLnBrk="1" hangingPunct="1"/>
            <a:r>
              <a:rPr lang="en-US" altLang="en-US" sz="2800"/>
              <a:t>CNS treatments for leukemia and brain tumors affect neuropsychological development</a:t>
            </a:r>
          </a:p>
          <a:p>
            <a:pPr eaLnBrk="1" hangingPunct="1"/>
            <a:r>
              <a:rPr lang="en-US" altLang="en-US" sz="2800"/>
              <a:t>Consistent pattern of deficits involving vigilance, working memory, spatial awareness, processing speed and self monitoring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516B00F-D3D0-4C6B-BCFF-4D04B63C6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Fetal Alcohol Syndrome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1A693452-C52C-4D2C-97F9-B70E5A503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ADHD is most prevalent symptom</a:t>
            </a:r>
          </a:p>
          <a:p>
            <a:pPr eaLnBrk="1" hangingPunct="1"/>
            <a:r>
              <a:rPr lang="en-US" altLang="en-US"/>
              <a:t>Attention deficits are stable over time</a:t>
            </a:r>
          </a:p>
          <a:p>
            <a:pPr eaLnBrk="1" hangingPunct="1"/>
            <a:r>
              <a:rPr lang="en-US" altLang="en-US"/>
              <a:t>Working memory, inhibition, sustained and selective attention frequently implicated (Vernescu, 2008)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114D903-82EC-4707-ACF2-C8CDAE902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Right Hemisphere Disorder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B231771A-C735-48FB-9B0F-E2AA0931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Attentional deficits (Focused, Sustained, Selective, Alternating)</a:t>
            </a:r>
          </a:p>
          <a:p>
            <a:pPr eaLnBrk="1" hangingPunct="1"/>
            <a:r>
              <a:rPr lang="en-US" altLang="en-US"/>
              <a:t>Left neglect</a:t>
            </a:r>
          </a:p>
          <a:p>
            <a:pPr eaLnBrk="1" hangingPunct="1"/>
            <a:r>
              <a:rPr lang="en-US" altLang="en-US"/>
              <a:t>Visuoperceptual deficits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E0CD5B55-8AC5-4309-A5B5-2C3A6758B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Aphasia</a:t>
            </a:r>
          </a:p>
        </p:txBody>
      </p:sp>
      <p:sp>
        <p:nvSpPr>
          <p:cNvPr id="62466" name="Rectangle 1027">
            <a:extLst>
              <a:ext uri="{FF2B5EF4-FFF2-40B4-BE49-F238E27FC236}">
                <a16:creationId xmlns:a16="http://schemas.microsoft.com/office/drawing/2014/main" id="{696C0062-B4D6-4201-B85D-7636CECC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/>
              <a:t>Growing evidence that individuals with aphasia exhibit deficits on a variety of attention tasks (orientation, sustained, selective, divided)</a:t>
            </a:r>
          </a:p>
          <a:p>
            <a:pPr eaLnBrk="1" hangingPunct="1"/>
            <a:r>
              <a:rPr lang="en-US" altLang="en-US"/>
              <a:t>Attentional models of aphasia propose that some aphasic symptoms are actually a product of attention impairments</a:t>
            </a:r>
          </a:p>
          <a:p>
            <a:pPr eaLnBrk="1" hangingPunct="1"/>
            <a:r>
              <a:rPr lang="en-US" altLang="en-US"/>
              <a:t>Resource Allocation Theory (McNeil et al, 1991)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20B5-6B8F-A846-9F23-8C72C9D6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Validity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FABA4-A3D0-BD4F-B5F9-A046A52D1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Content: </a:t>
            </a:r>
            <a:r>
              <a:rPr lang="en" dirty="0"/>
              <a:t>The degree to which the content (e.g., questions) of a test is representative of the domain it is intended to cover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Construct: </a:t>
            </a:r>
            <a:r>
              <a:rPr lang="en" dirty="0"/>
              <a:t>The degree to which a test matches the targeted and theoretical construct it is designed to measure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Criterion: </a:t>
            </a:r>
            <a:r>
              <a:rPr lang="en" dirty="0"/>
              <a:t>The degree to which one measure predicts the outcome for another measure 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Concurrent: </a:t>
            </a:r>
            <a:r>
              <a:rPr lang="en" dirty="0"/>
              <a:t>A form of Criterion Validity that measures how well a new test compares to a well-established test 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Predictive: </a:t>
            </a:r>
            <a:r>
              <a:rPr lang="en" dirty="0"/>
              <a:t>A form of Criterion Validity that tells you how well a certain measure can predict future behavior 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Ecological: A measure of how test performance predicts behavior in real-world settings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04870B5-3638-49E6-BBB6-33018609C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Bottom Line…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722760EC-16D4-44D7-A41F-A0AD862F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number of developmental and acquired conditions have attention deficits as a primary symptom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>
            <a:extLst>
              <a:ext uri="{FF2B5EF4-FFF2-40B4-BE49-F238E27FC236}">
                <a16:creationId xmlns:a16="http://schemas.microsoft.com/office/drawing/2014/main" id="{70001366-39FB-4D88-A5EE-C0CBCA5E13FF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5600"/>
            <a:ext cx="8064500" cy="1384300"/>
          </a:xfrm>
        </p:spPr>
      </p:pic>
      <p:sp>
        <p:nvSpPr>
          <p:cNvPr id="66562" name="Rectangle 3">
            <a:extLst>
              <a:ext uri="{FF2B5EF4-FFF2-40B4-BE49-F238E27FC236}">
                <a16:creationId xmlns:a16="http://schemas.microsoft.com/office/drawing/2014/main" id="{A2F79303-2BBE-4432-9487-1025C50E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Traditional testing is inappropriate as a sole method for planning  treatment and does not map onto client needs and skills</a:t>
            </a:r>
          </a:p>
          <a:p>
            <a:pPr eaLnBrk="1" hangingPunct="1">
              <a:buFontTx/>
              <a:buNone/>
            </a:pPr>
            <a:r>
              <a:rPr lang="en-US" altLang="en-US" sz="2300"/>
              <a:t>BUT…</a:t>
            </a:r>
          </a:p>
          <a:p>
            <a:pPr eaLnBrk="1" hangingPunct="1"/>
            <a:r>
              <a:rPr lang="en-US" altLang="en-US" sz="2300"/>
              <a:t>Helpful for establishing level of attention impairment</a:t>
            </a:r>
          </a:p>
          <a:p>
            <a:pPr eaLnBrk="1" hangingPunct="1"/>
            <a:r>
              <a:rPr lang="en-US" altLang="en-US" sz="2300"/>
              <a:t>Standardized tests may help sort out the </a:t>
            </a:r>
            <a:r>
              <a:rPr lang="en-US" altLang="en-US" sz="2300" u="sng"/>
              <a:t>nature</a:t>
            </a:r>
            <a:r>
              <a:rPr lang="en-US" altLang="en-US" sz="2300"/>
              <a:t> of an attention problem and provide treatment ideas. Think of the hypothesis testing model</a:t>
            </a:r>
          </a:p>
          <a:p>
            <a:pPr lvl="1" eaLnBrk="1" hangingPunct="1"/>
            <a:r>
              <a:rPr lang="en-US" altLang="en-US" sz="2200"/>
              <a:t>Is it a memory or an attention problem?</a:t>
            </a:r>
          </a:p>
          <a:p>
            <a:pPr lvl="1" eaLnBrk="1" hangingPunct="1"/>
            <a:r>
              <a:rPr lang="en-US" altLang="en-US" sz="2200"/>
              <a:t>Is it modality specific?</a:t>
            </a:r>
          </a:p>
          <a:p>
            <a:pPr lvl="1" eaLnBrk="1" hangingPunct="1"/>
            <a:r>
              <a:rPr lang="en-US" altLang="en-US" sz="2200"/>
              <a:t>Is it speed of processing or a capacity issue?</a:t>
            </a:r>
          </a:p>
          <a:p>
            <a:pPr lvl="1" eaLnBrk="1" hangingPunct="1"/>
            <a:r>
              <a:rPr lang="en-US" altLang="en-US" sz="2200"/>
              <a:t>How impaired is the attention?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3">
            <a:extLst>
              <a:ext uri="{FF2B5EF4-FFF2-40B4-BE49-F238E27FC236}">
                <a16:creationId xmlns:a16="http://schemas.microsoft.com/office/drawing/2014/main" id="{22EC9AB7-D3D8-4E63-8250-CE81CD7B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Attention Tests</a:t>
            </a:r>
          </a:p>
        </p:txBody>
      </p:sp>
      <p:sp>
        <p:nvSpPr>
          <p:cNvPr id="69634" name="SmartArt Placeholder 4">
            <a:extLst>
              <a:ext uri="{FF2B5EF4-FFF2-40B4-BE49-F238E27FC236}">
                <a16:creationId xmlns:a16="http://schemas.microsoft.com/office/drawing/2014/main" id="{5CF9564A-1294-4F42-A9CB-FFB67AE815E3}"/>
              </a:ext>
            </a:extLst>
          </p:cNvPr>
          <p:cNvSpPr>
            <a:spLocks noGrp="1" noTextEdit="1"/>
          </p:cNvSpPr>
          <p:nvPr>
            <p:ph type="dgm" idx="1"/>
          </p:nvPr>
        </p:nvSpPr>
        <p:spPr/>
      </p:sp>
      <p:graphicFrame>
        <p:nvGraphicFramePr>
          <p:cNvPr id="69635" name="Object 2">
            <a:extLst>
              <a:ext uri="{FF2B5EF4-FFF2-40B4-BE49-F238E27FC236}">
                <a16:creationId xmlns:a16="http://schemas.microsoft.com/office/drawing/2014/main" id="{8E47EEB1-AD0D-4FCA-9FE3-FE486FB38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8" y="1143000"/>
          <a:ext cx="9110662" cy="54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Document" r:id="rId3" imgW="23619048" imgH="12292063" progId="Word.Document.12">
                  <p:link updateAutomatic="1"/>
                </p:oleObj>
              </mc:Choice>
              <mc:Fallback>
                <p:oleObj name="Document" r:id="rId3" imgW="23619048" imgH="12292063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143000"/>
                        <a:ext cx="9110662" cy="549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7F0D19B-B661-4B79-9477-26F38C82E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Test of Everyday Attention	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637604DA-8A8E-4DA7-86F2-746BA237F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Subtests measure: sustained attention, selective attention, switching attention, and divided attention</a:t>
            </a:r>
          </a:p>
          <a:p>
            <a:pPr eaLnBrk="1" hangingPunct="1"/>
            <a:r>
              <a:rPr lang="en-US" altLang="en-US" dirty="0"/>
              <a:t>Takes 45-60 min to administer</a:t>
            </a:r>
          </a:p>
          <a:p>
            <a:pPr eaLnBrk="1" hangingPunct="1"/>
            <a:r>
              <a:rPr lang="en-US" altLang="en-US" dirty="0"/>
              <a:t>Designed to have subtests measure attention systems that are separable attention systems in the brain</a:t>
            </a:r>
          </a:p>
          <a:p>
            <a:pPr eaLnBrk="1" hangingPunct="1"/>
            <a:r>
              <a:rPr lang="en-US" altLang="en-US" dirty="0"/>
              <a:t>There are three versions of the test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73CA-4650-493C-9B1E-7097292A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Test of Everyday Attention: 8 subtests</a:t>
            </a:r>
            <a:endParaRPr lang="en-US" dirty="0"/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D2435CA3-50F1-4981-8F7F-C8F79A81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Map search: search for symbols in an array (selective attention factor) </a:t>
            </a:r>
          </a:p>
          <a:p>
            <a:pPr eaLnBrk="1" hangingPunct="1"/>
            <a:r>
              <a:rPr lang="en-US" altLang="en-US" sz="2800"/>
              <a:t>Elevator counting—count tones and keep track of floor (sustained attention factor)</a:t>
            </a:r>
          </a:p>
          <a:p>
            <a:pPr eaLnBrk="1" hangingPunct="1"/>
            <a:r>
              <a:rPr lang="en-US" altLang="en-US" sz="2800"/>
              <a:t>Elevator Counting with Distraction—ignore high tones. (Auditory-verbal memory factor, selective attention factor)</a:t>
            </a:r>
          </a:p>
          <a:p>
            <a:pPr eaLnBrk="1" hangingPunct="1"/>
            <a:r>
              <a:rPr lang="en-US" altLang="en-US" sz="2800"/>
              <a:t>Visual Elevator—Must count up and down as they follow a series of visually presented floors on an elevator. Self paced (attentional switching factor)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1715-064E-4BA2-B49F-33E3B7D0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Test of Everyday Attention: 8 subtests</a:t>
            </a:r>
            <a:endParaRPr lang="en-US" dirty="0"/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BDE176CE-0035-4EFB-854C-B9C38CF4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59975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Elevator Counting with reversal—presented at a fixed speed. (auditory verbal working memory factor)</a:t>
            </a:r>
          </a:p>
          <a:p>
            <a:pPr eaLnBrk="1" hangingPunct="1"/>
            <a:r>
              <a:rPr lang="en-US" altLang="en-US" sz="2800" dirty="0"/>
              <a:t>Telephone Search—Look for key symbols on a telephone directory (selective attention factor)</a:t>
            </a:r>
          </a:p>
          <a:p>
            <a:pPr eaLnBrk="1" hangingPunct="1"/>
            <a:r>
              <a:rPr lang="en-US" altLang="en-US" sz="2800" dirty="0"/>
              <a:t>Telephone Search while counting—search phone book while counting tones (divided attention—dual task).</a:t>
            </a:r>
          </a:p>
          <a:p>
            <a:pPr eaLnBrk="1" hangingPunct="1"/>
            <a:r>
              <a:rPr lang="en-US" altLang="en-US" sz="2800" dirty="0"/>
              <a:t>Lottery-Listen for winning number in a 10-minute series of tapes—sustained attention factor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Rectangle 2">
            <a:extLst>
              <a:ext uri="{FF2B5EF4-FFF2-40B4-BE49-F238E27FC236}">
                <a16:creationId xmlns:a16="http://schemas.microsoft.com/office/drawing/2014/main" id="{9A272EA6-A1C6-4FDE-B5B1-47D2E757A170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266700"/>
            <a:ext cx="8115300" cy="1612900"/>
          </a:xfrm>
        </p:spPr>
      </p:pic>
      <p:sp>
        <p:nvSpPr>
          <p:cNvPr id="73730" name="Rectangle 3">
            <a:extLst>
              <a:ext uri="{FF2B5EF4-FFF2-40B4-BE49-F238E27FC236}">
                <a16:creationId xmlns:a16="http://schemas.microsoft.com/office/drawing/2014/main" id="{954D1A8D-E32B-4767-A1FB-8202CE3C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4958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Attention Rating and Monitoring Scale </a:t>
            </a:r>
            <a:r>
              <a:rPr lang="en-US" altLang="en-US" sz="2000" b="1"/>
              <a:t>Cicerone &amp; Azulay (2002)</a:t>
            </a:r>
            <a:r>
              <a:rPr lang="en-US" altLang="en-US" sz="2000" b="1" u="sng"/>
              <a:t>Clinicial Neuropsychologist</a:t>
            </a:r>
            <a:r>
              <a:rPr lang="en-US" altLang="en-US" sz="2000" b="1"/>
              <a:t>, 16, 280-289)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400" b="1"/>
              <a:t>APT Questionnaire (Sohlberg &amp; Mateer, 2001)</a:t>
            </a:r>
          </a:p>
          <a:p>
            <a:pPr lvl="1" eaLnBrk="1" hangingPunct="1"/>
            <a:r>
              <a:rPr lang="en-US" altLang="en-US"/>
              <a:t>Questions organized into different attention areas</a:t>
            </a:r>
          </a:p>
          <a:p>
            <a:pPr lvl="1" eaLnBrk="1" hangingPunct="1"/>
            <a:r>
              <a:rPr lang="en-US" altLang="en-US"/>
              <a:t>Frequency of occurrence scale</a:t>
            </a:r>
          </a:p>
          <a:p>
            <a:pPr lvl="1" eaLnBrk="1" hangingPunct="1"/>
            <a:r>
              <a:rPr lang="en-US" altLang="en-US"/>
              <a:t>Informal portion to elicit specific contexts where problems affect functioning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 descr="0533_001.pdf">
            <a:extLst>
              <a:ext uri="{FF2B5EF4-FFF2-40B4-BE49-F238E27FC236}">
                <a16:creationId xmlns:a16="http://schemas.microsoft.com/office/drawing/2014/main" id="{D7BBE3DF-3F7E-4C82-9006-9F60B6B94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38"/>
            <a:ext cx="8686800" cy="75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Rectangle 2">
            <a:extLst>
              <a:ext uri="{FF2B5EF4-FFF2-40B4-BE49-F238E27FC236}">
                <a16:creationId xmlns:a16="http://schemas.microsoft.com/office/drawing/2014/main" id="{6BD99BF9-47F5-472A-AC8B-7BCBD88468FE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04800"/>
            <a:ext cx="7950200" cy="1371600"/>
          </a:xfrm>
        </p:spPr>
      </p:pic>
      <p:sp>
        <p:nvSpPr>
          <p:cNvPr id="76802" name="Rectangle 3">
            <a:extLst>
              <a:ext uri="{FF2B5EF4-FFF2-40B4-BE49-F238E27FC236}">
                <a16:creationId xmlns:a16="http://schemas.microsoft.com/office/drawing/2014/main" id="{B280B0BE-548C-433A-805D-755106C23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91000"/>
          </a:xfrm>
        </p:spPr>
        <p:txBody>
          <a:bodyPr/>
          <a:lstStyle/>
          <a:p>
            <a:pPr marL="906463" indent="-679450" eaLnBrk="1" hangingPunct="1">
              <a:spcBef>
                <a:spcPct val="25000"/>
              </a:spcBef>
            </a:pPr>
            <a:r>
              <a:rPr lang="en-US" altLang="en-US" dirty="0"/>
              <a:t>Direct training of attention processes (APT; </a:t>
            </a:r>
            <a:r>
              <a:rPr lang="en-US" altLang="en-US" dirty="0" err="1"/>
              <a:t>CogMed</a:t>
            </a:r>
            <a:r>
              <a:rPr lang="en-US" altLang="en-US" dirty="0"/>
              <a:t>; Lumosity)</a:t>
            </a:r>
          </a:p>
          <a:p>
            <a:pPr marL="906463" indent="-679450" eaLnBrk="1" hangingPunct="1">
              <a:spcBef>
                <a:spcPct val="25000"/>
              </a:spcBef>
            </a:pPr>
            <a:r>
              <a:rPr lang="en-US" altLang="en-US" dirty="0"/>
              <a:t>Specific skills training (e.g., a cooking routine)</a:t>
            </a:r>
          </a:p>
          <a:p>
            <a:pPr marL="906463" indent="-679450" eaLnBrk="1" hangingPunct="1">
              <a:spcBef>
                <a:spcPct val="25000"/>
              </a:spcBef>
            </a:pPr>
            <a:r>
              <a:rPr lang="en-US" altLang="en-US" dirty="0"/>
              <a:t>Training of metacognitive strategies (orienting/pacing)</a:t>
            </a:r>
          </a:p>
          <a:p>
            <a:pPr marL="906463" indent="-679450" eaLnBrk="1" hangingPunct="1">
              <a:spcBef>
                <a:spcPct val="25000"/>
              </a:spcBef>
            </a:pPr>
            <a:r>
              <a:rPr lang="en-US" altLang="en-US" dirty="0"/>
              <a:t>Training use of assistive technology( smartphone)</a:t>
            </a:r>
          </a:p>
          <a:p>
            <a:pPr marL="906463" indent="-679450" eaLnBrk="1" hangingPunct="1">
              <a:spcBef>
                <a:spcPct val="25000"/>
              </a:spcBef>
            </a:pPr>
            <a:r>
              <a:rPr lang="en-US" altLang="en-US" dirty="0"/>
              <a:t>Environmental modification/task accommodation (communication board)</a:t>
            </a:r>
          </a:p>
          <a:p>
            <a:pPr marL="906463" indent="-679450" eaLnBrk="1" hangingPunct="1">
              <a:spcBef>
                <a:spcPct val="25000"/>
              </a:spcBef>
            </a:pPr>
            <a:r>
              <a:rPr lang="en-US" altLang="en-US" dirty="0"/>
              <a:t>Personalized education (logging attention lapses and using data to make different choices)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B8A1-C5C0-4EB7-A77B-9CA8C7BE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425" y="1743075"/>
            <a:ext cx="5921375" cy="48863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Drills, strategy training, self monitoring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Clinical Interview; Questionnaires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Identify attention profile and impact GAS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Test of Everyday Attention (battery)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Changes in Cognitive Processing (attention &amp; self monitoring)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Neuroplasticity/restorative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See APT-3 manual/principles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drills; repeated probes, GAS </a:t>
            </a:r>
          </a:p>
          <a:p>
            <a:pPr marL="119062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en-US" dirty="0"/>
          </a:p>
          <a:p>
            <a:pPr marL="119062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en-US" dirty="0"/>
          </a:p>
          <a:p>
            <a:pPr marL="119062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en-US" dirty="0"/>
          </a:p>
          <a:p>
            <a:pPr marL="119062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en-US" dirty="0"/>
          </a:p>
        </p:txBody>
      </p:sp>
      <p:sp>
        <p:nvSpPr>
          <p:cNvPr id="77826" name="Text Placeholder 3">
            <a:extLst>
              <a:ext uri="{FF2B5EF4-FFF2-40B4-BE49-F238E27FC236}">
                <a16:creationId xmlns:a16="http://schemas.microsoft.com/office/drawing/2014/main" id="{23EE2EA6-E961-40F4-908E-81DFB7C52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2468563" cy="5127625"/>
          </a:xfrm>
        </p:spPr>
        <p:txBody>
          <a:bodyPr/>
          <a:lstStyle/>
          <a:p>
            <a:pPr algn="ctr" eaLnBrk="1" hangingPunct="1"/>
            <a:r>
              <a:rPr lang="en-US" altLang="en-US" sz="1800" dirty="0"/>
              <a:t>Treatment Components      </a:t>
            </a:r>
            <a:r>
              <a:rPr lang="en-US" altLang="en-US" sz="1800" dirty="0">
                <a:latin typeface="Wingdings" panose="05000000000000000000" pitchFamily="2" charset="2"/>
                <a:sym typeface="Wingdings" panose="05000000000000000000" pitchFamily="2" charset="2"/>
              </a:rPr>
              <a:t></a:t>
            </a:r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r>
              <a:rPr lang="en-US" altLang="en-US" sz="1800" dirty="0"/>
              <a:t>Assessment</a:t>
            </a:r>
            <a:r>
              <a:rPr lang="en-US" altLang="en-US" sz="1800" dirty="0">
                <a:latin typeface="Wingdings" panose="05000000000000000000" pitchFamily="2" charset="2"/>
                <a:sym typeface="Wingdings" panose="05000000000000000000" pitchFamily="2" charset="2"/>
              </a:rPr>
              <a:t></a:t>
            </a:r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r>
              <a:rPr lang="en-US" altLang="en-US" sz="1800" dirty="0"/>
              <a:t>Mechanism of Change       </a:t>
            </a:r>
            <a:r>
              <a:rPr lang="en-US" altLang="en-US" sz="1800" dirty="0">
                <a:latin typeface="Wingdings" panose="05000000000000000000" pitchFamily="2" charset="2"/>
                <a:sym typeface="Wingdings" panose="05000000000000000000" pitchFamily="2" charset="2"/>
              </a:rPr>
              <a:t></a:t>
            </a:r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endParaRPr lang="en-US" altLang="en-US" sz="1800" dirty="0"/>
          </a:p>
          <a:p>
            <a:pPr algn="ctr" eaLnBrk="1" hangingPunct="1"/>
            <a:r>
              <a:rPr lang="en-US" altLang="en-US" sz="1800" dirty="0"/>
              <a:t>General Approach</a:t>
            </a:r>
            <a:r>
              <a:rPr lang="en-US" altLang="en-US" sz="1800" dirty="0">
                <a:latin typeface="Wingdings" panose="05000000000000000000" pitchFamily="2" charset="2"/>
                <a:sym typeface="Wingdings" panose="05000000000000000000" pitchFamily="2" charset="2"/>
              </a:rPr>
              <a:t></a:t>
            </a:r>
            <a:endParaRPr lang="en-US" altLang="en-US" sz="1800" dirty="0"/>
          </a:p>
        </p:txBody>
      </p:sp>
      <p:sp>
        <p:nvSpPr>
          <p:cNvPr id="77827" name="TextBox 5">
            <a:extLst>
              <a:ext uri="{FF2B5EF4-FFF2-40B4-BE49-F238E27FC236}">
                <a16:creationId xmlns:a16="http://schemas.microsoft.com/office/drawing/2014/main" id="{C932EC8A-991D-4BAB-A576-C48DCF76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777875"/>
            <a:ext cx="493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accent1"/>
                </a:solidFill>
              </a:rPr>
              <a:t>DIRECT ATTENTION TRAINING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1AF5-ABBB-2540-BF4D-708332C9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BFCAC-3618-FA40-A285-2C81C5952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Interrater: A measure of agreement between raters or judges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Intra-rater: </a:t>
            </a:r>
            <a:r>
              <a:rPr lang="en" dirty="0"/>
              <a:t>A measure of how consistent an individual is at measuring/assessing something or someone 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Test-retest: The ability to consistently obtain the same score upon repeated testing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Internal consistency: </a:t>
            </a:r>
            <a:r>
              <a:rPr lang="en" dirty="0"/>
              <a:t>A measurement that assesses the correlation between multiple items in a test that are intended to measure the same construct 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52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>
            <a:extLst>
              <a:ext uri="{FF2B5EF4-FFF2-40B4-BE49-F238E27FC236}">
                <a16:creationId xmlns:a16="http://schemas.microsoft.com/office/drawing/2014/main" id="{BC0F7BC3-5CFF-4159-A960-AF771ABE1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Attention Training</a:t>
            </a:r>
          </a:p>
        </p:txBody>
      </p:sp>
      <p:sp>
        <p:nvSpPr>
          <p:cNvPr id="79874" name="Rectangle 1027">
            <a:extLst>
              <a:ext uri="{FF2B5EF4-FFF2-40B4-BE49-F238E27FC236}">
                <a16:creationId xmlns:a16="http://schemas.microsoft.com/office/drawing/2014/main" id="{AB169059-C3A5-4D74-B838-F9BE9477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342900" indent="-342900" eaLnBrk="1" hangingPunct="1"/>
            <a:endParaRPr lang="en-US" altLang="en-US"/>
          </a:p>
          <a:p>
            <a:pPr marL="342900" indent="-342900" eaLnBrk="1" hangingPunct="1"/>
            <a:r>
              <a:rPr lang="en-US" altLang="en-US"/>
              <a:t>Based on the premise that attentional abilities can be improved by activating particular aspects of attention through a stimulus drill approach</a:t>
            </a:r>
          </a:p>
          <a:p>
            <a:pPr marL="742950" lvl="1" indent="-285750" eaLnBrk="1" hangingPunct="1"/>
            <a:r>
              <a:rPr lang="en-US" altLang="en-US" sz="2000"/>
              <a:t>Repeated stimulation of attentional systems via graded attention exercises is hypothesized to facilitate changes in attentional functioning (process-oriented/impairment-based/decontextualized)</a:t>
            </a:r>
          </a:p>
          <a:p>
            <a:pPr marL="342900" indent="-342900" eaLnBrk="1" hangingPunct="1"/>
            <a:r>
              <a:rPr lang="en-US" altLang="en-US"/>
              <a:t>Includes targeting functions related to sustaining attention over time (vigilance), information processing capacity and speed, shifting attention, resisting distraction</a:t>
            </a:r>
          </a:p>
          <a:p>
            <a:pPr marL="342900" indent="-342900" eaLnBrk="1" hangingPunct="1"/>
            <a:r>
              <a:rPr lang="en-US" altLang="en-US"/>
              <a:t>Mostly based on the adult attention rehabilitation literature</a:t>
            </a:r>
          </a:p>
        </p:txBody>
      </p:sp>
      <p:sp>
        <p:nvSpPr>
          <p:cNvPr id="79875" name="Line 1028">
            <a:extLst>
              <a:ext uri="{FF2B5EF4-FFF2-40B4-BE49-F238E27FC236}">
                <a16:creationId xmlns:a16="http://schemas.microsoft.com/office/drawing/2014/main" id="{C0F23020-6B4E-430E-A092-999B9A368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143000"/>
            <a:ext cx="7696200" cy="0"/>
          </a:xfrm>
          <a:prstGeom prst="line">
            <a:avLst/>
          </a:prstGeom>
          <a:noFill/>
          <a:ln w="28575">
            <a:solidFill>
              <a:srgbClr val="8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Rectangle 2">
            <a:extLst>
              <a:ext uri="{FF2B5EF4-FFF2-40B4-BE49-F238E27FC236}">
                <a16:creationId xmlns:a16="http://schemas.microsoft.com/office/drawing/2014/main" id="{27C78609-2132-45F9-9FD9-65EC7C29974B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5600"/>
            <a:ext cx="8064500" cy="1384300"/>
          </a:xfrm>
        </p:spPr>
      </p:pic>
      <p:sp>
        <p:nvSpPr>
          <p:cNvPr id="80898" name="Rectangle 3">
            <a:extLst>
              <a:ext uri="{FF2B5EF4-FFF2-40B4-BE49-F238E27FC236}">
                <a16:creationId xmlns:a16="http://schemas.microsoft.com/office/drawing/2014/main" id="{507D2DBB-1472-4281-BD85-A6879569B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z="2600"/>
              <a:t>Key mechanisms: modification of synaptic connectivity</a:t>
            </a:r>
          </a:p>
          <a:p>
            <a:pPr marL="342900" indent="-342900" eaLnBrk="1" hangingPunct="1"/>
            <a:endParaRPr lang="en-US" altLang="en-US" sz="2600"/>
          </a:p>
          <a:p>
            <a:pPr marL="342900" indent="-342900" eaLnBrk="1" hangingPunct="1"/>
            <a:r>
              <a:rPr lang="en-US" altLang="en-US" sz="2600"/>
              <a:t> Plasticity appears to operate differently depending upon the specific neural network; experience induced functional changes occur the most rapidly in motor, language and visual systems after stroke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E68E4C-B1AA-4493-8C90-FD82C1DC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25425"/>
            <a:ext cx="8232775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Neuropsychological Rehabilitation: </a:t>
            </a:r>
            <a:br>
              <a:rPr lang="en-US" sz="2800" dirty="0"/>
            </a:br>
            <a:r>
              <a:rPr lang="en-US" sz="2800" dirty="0"/>
              <a:t>An International Journal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E6725-EE22-4D08-9B68-53C2E25BC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198563"/>
            <a:ext cx="8689975" cy="4933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Volume 26, Issue 5-6, 2016</a:t>
            </a:r>
            <a:br>
              <a:rPr lang="en-US" sz="28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Special Issue: Brain Training. Guest Editors: Caroline M. van </a:t>
            </a:r>
            <a:r>
              <a:rPr lang="en-US" sz="2800" i="1" dirty="0" err="1">
                <a:solidFill>
                  <a:schemeClr val="bg2">
                    <a:lumMod val="50000"/>
                  </a:schemeClr>
                </a:solidFill>
              </a:rPr>
              <a:t>Heugten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, Roy P.C. </a:t>
            </a:r>
            <a:r>
              <a:rPr lang="en-US" sz="2800" i="1" dirty="0" err="1">
                <a:solidFill>
                  <a:schemeClr val="bg2">
                    <a:lumMod val="50000"/>
                  </a:schemeClr>
                </a:solidFill>
              </a:rPr>
              <a:t>Kessesl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, and Rudolf W.H.M. Ponds</a:t>
            </a:r>
          </a:p>
        </p:txBody>
      </p:sp>
      <p:sp>
        <p:nvSpPr>
          <p:cNvPr id="81923" name="TextBox 4">
            <a:extLst>
              <a:ext uri="{FF2B5EF4-FFF2-40B4-BE49-F238E27FC236}">
                <a16:creationId xmlns:a16="http://schemas.microsoft.com/office/drawing/2014/main" id="{53AD962F-7215-44E6-A097-5CACCFDB86B9}"/>
              </a:ext>
            </a:extLst>
          </p:cNvPr>
          <p:cNvSpPr txBox="1">
            <a:spLocks noChangeArrowheads="1"/>
          </p:cNvSpPr>
          <p:nvPr/>
        </p:nvSpPr>
        <p:spPr bwMode="auto">
          <a:xfrm rot="-570531">
            <a:off x="358775" y="2713038"/>
            <a:ext cx="6526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 “It was concluded that computerised cognitive training may offer the most benefit when incorporated into a therapeutic milieu rather than administered alone, although both appear superior to more generic forms of cognitive stimulation”.</a:t>
            </a:r>
          </a:p>
        </p:txBody>
      </p:sp>
      <p:sp>
        <p:nvSpPr>
          <p:cNvPr id="81924" name="TextBox 5">
            <a:extLst>
              <a:ext uri="{FF2B5EF4-FFF2-40B4-BE49-F238E27FC236}">
                <a16:creationId xmlns:a16="http://schemas.microsoft.com/office/drawing/2014/main" id="{19185400-B04B-48F2-A6D5-CDEE563ED30D}"/>
              </a:ext>
            </a:extLst>
          </p:cNvPr>
          <p:cNvSpPr txBox="1">
            <a:spLocks noChangeArrowheads="1"/>
          </p:cNvSpPr>
          <p:nvPr/>
        </p:nvSpPr>
        <p:spPr bwMode="auto">
          <a:xfrm rot="-176569">
            <a:off x="3387725" y="3992563"/>
            <a:ext cx="5067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More research is needed to evaluate the clinical </a:t>
            </a:r>
          </a:p>
          <a:p>
            <a:r>
              <a:rPr lang="en-US" altLang="en-US"/>
              <a:t>relevance of these findings and to identify </a:t>
            </a:r>
          </a:p>
          <a:p>
            <a:r>
              <a:rPr lang="en-US" altLang="en-US"/>
              <a:t>participant characteristics that are predictive of</a:t>
            </a:r>
          </a:p>
          <a:p>
            <a:r>
              <a:rPr lang="en-US" altLang="en-US"/>
              <a:t> training gain.”</a:t>
            </a:r>
          </a:p>
          <a:p>
            <a:endParaRPr lang="en-US" altLang="en-US"/>
          </a:p>
        </p:txBody>
      </p:sp>
      <p:sp>
        <p:nvSpPr>
          <p:cNvPr id="81925" name="TextBox 6">
            <a:extLst>
              <a:ext uri="{FF2B5EF4-FFF2-40B4-BE49-F238E27FC236}">
                <a16:creationId xmlns:a16="http://schemas.microsoft.com/office/drawing/2014/main" id="{B7C9566D-2442-4736-ADBF-8F088C6DF164}"/>
              </a:ext>
            </a:extLst>
          </p:cNvPr>
          <p:cNvSpPr txBox="1">
            <a:spLocks noChangeArrowheads="1"/>
          </p:cNvSpPr>
          <p:nvPr/>
        </p:nvSpPr>
        <p:spPr bwMode="auto">
          <a:xfrm rot="212837">
            <a:off x="476250" y="5302250"/>
            <a:ext cx="690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“This study highlights the need for individualised rehabilitation of</a:t>
            </a:r>
          </a:p>
          <a:p>
            <a:r>
              <a:rPr lang="en-US" altLang="en-US"/>
              <a:t> attention to improve everyday functioning after TBI.”</a:t>
            </a:r>
          </a:p>
          <a:p>
            <a:endParaRPr lang="en-US" altLang="en-US"/>
          </a:p>
        </p:txBody>
      </p:sp>
      <p:sp>
        <p:nvSpPr>
          <p:cNvPr id="81926" name="TextBox 1">
            <a:extLst>
              <a:ext uri="{FF2B5EF4-FFF2-40B4-BE49-F238E27FC236}">
                <a16:creationId xmlns:a16="http://schemas.microsoft.com/office/drawing/2014/main" id="{9244CD55-6A1C-4C6B-A1F9-2D341790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495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15D5FC-A453-4DB2-ABAC-ECA4FA4E9809}"/>
              </a:ext>
            </a:extLst>
          </p:cNvPr>
          <p:cNvSpPr/>
          <p:nvPr/>
        </p:nvSpPr>
        <p:spPr>
          <a:xfrm>
            <a:off x="-31750" y="1136650"/>
            <a:ext cx="6038850" cy="1212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7C573-B575-451F-B4F0-B722C20A867C}"/>
              </a:ext>
            </a:extLst>
          </p:cNvPr>
          <p:cNvSpPr/>
          <p:nvPr/>
        </p:nvSpPr>
        <p:spPr>
          <a:xfrm>
            <a:off x="-31750" y="2565400"/>
            <a:ext cx="6731000" cy="1312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F4932-4596-4633-924C-58C52F9E0488}"/>
              </a:ext>
            </a:extLst>
          </p:cNvPr>
          <p:cNvSpPr/>
          <p:nvPr/>
        </p:nvSpPr>
        <p:spPr>
          <a:xfrm>
            <a:off x="-31750" y="4078288"/>
            <a:ext cx="6731000" cy="1817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B53FF-A3D9-4A01-82FB-E4A99C9B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25425"/>
            <a:ext cx="8689975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My Own Evolution with Attention Process Training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64FC2-7DA5-4529-98BC-71F458E1BE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063" y="1166813"/>
            <a:ext cx="5111750" cy="12144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Single subject multiple baseline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Adapted, individualized exercises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Standardized attention measure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83974" name="Text Placeholder 3">
            <a:extLst>
              <a:ext uri="{FF2B5EF4-FFF2-40B4-BE49-F238E27FC236}">
                <a16:creationId xmlns:a16="http://schemas.microsoft.com/office/drawing/2014/main" id="{01E9C0C1-117B-4985-AA95-13ED83ABFFE2}"/>
              </a:ext>
            </a:extLst>
          </p:cNvPr>
          <p:cNvSpPr txBox="1">
            <a:spLocks/>
          </p:cNvSpPr>
          <p:nvPr/>
        </p:nvSpPr>
        <p:spPr bwMode="auto">
          <a:xfrm>
            <a:off x="627063" y="2644775"/>
            <a:ext cx="60721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rgbClr val="C55A11"/>
              </a:buClr>
            </a:pPr>
            <a:r>
              <a:rPr lang="en-US" altLang="en-US"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crossover design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C55A11"/>
              </a:buClr>
            </a:pPr>
            <a:r>
              <a:rPr lang="en-US" altLang="en-US"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Adapted, individualized computer exercises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C55A11"/>
              </a:buClr>
            </a:pPr>
            <a:r>
              <a:rPr lang="en-US" altLang="en-US"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 battery, EEG, unstructured interview</a:t>
            </a:r>
          </a:p>
        </p:txBody>
      </p:sp>
      <p:sp>
        <p:nvSpPr>
          <p:cNvPr id="83975" name="Text Placeholder 3">
            <a:extLst>
              <a:ext uri="{FF2B5EF4-FFF2-40B4-BE49-F238E27FC236}">
                <a16:creationId xmlns:a16="http://schemas.microsoft.com/office/drawing/2014/main" id="{654D4C59-E85D-4493-8528-B693CB2F1F32}"/>
              </a:ext>
            </a:extLst>
          </p:cNvPr>
          <p:cNvSpPr txBox="1">
            <a:spLocks/>
          </p:cNvSpPr>
          <p:nvPr/>
        </p:nvSpPr>
        <p:spPr bwMode="auto">
          <a:xfrm>
            <a:off x="627063" y="4137025"/>
            <a:ext cx="59309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rgbClr val="C55A11"/>
              </a:buClr>
            </a:pPr>
            <a:r>
              <a:rPr lang="en-US" altLang="en-US"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study pre/post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C55A11"/>
              </a:buClr>
            </a:pPr>
            <a:r>
              <a:rPr lang="en-US" altLang="en-US"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Adapted, individualized computer drills AND metacognitive strategy training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C55A11"/>
              </a:buClr>
            </a:pPr>
            <a:r>
              <a:rPr lang="en-US" altLang="en-US"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 battery, Self and parent questionnaire, Goal Attainment Scaling 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A4BCE62-748F-4405-88BD-3C733455330C}"/>
              </a:ext>
            </a:extLst>
          </p:cNvPr>
          <p:cNvSpPr/>
          <p:nvPr/>
        </p:nvSpPr>
        <p:spPr>
          <a:xfrm>
            <a:off x="141288" y="1136650"/>
            <a:ext cx="485775" cy="50053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CC71FB2-FED2-40FF-B469-114968827158}"/>
              </a:ext>
            </a:extLst>
          </p:cNvPr>
          <p:cNvSpPr/>
          <p:nvPr/>
        </p:nvSpPr>
        <p:spPr>
          <a:xfrm>
            <a:off x="141288" y="1166813"/>
            <a:ext cx="485775" cy="295433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A9AA86E-B6B1-4863-8046-166D8AAA21C2}"/>
              </a:ext>
            </a:extLst>
          </p:cNvPr>
          <p:cNvSpPr/>
          <p:nvPr/>
        </p:nvSpPr>
        <p:spPr>
          <a:xfrm>
            <a:off x="141288" y="1136650"/>
            <a:ext cx="485775" cy="14620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A0247-C544-468E-A8E4-3FCA518FC48A}"/>
              </a:ext>
            </a:extLst>
          </p:cNvPr>
          <p:cNvSpPr/>
          <p:nvPr/>
        </p:nvSpPr>
        <p:spPr>
          <a:xfrm>
            <a:off x="6148388" y="1223963"/>
            <a:ext cx="2916237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00" dirty="0" err="1">
                <a:latin typeface="+mj-lt"/>
                <a:ea typeface="ＭＳ Ｐゴシック" charset="-128"/>
              </a:rPr>
              <a:t>Sohlberg</a:t>
            </a:r>
            <a:r>
              <a:rPr lang="en-US" sz="1300" dirty="0">
                <a:latin typeface="+mj-lt"/>
                <a:ea typeface="ＭＳ Ｐゴシック" charset="-128"/>
              </a:rPr>
              <a:t>, M.M., &amp; </a:t>
            </a:r>
            <a:r>
              <a:rPr lang="en-US" sz="1300" dirty="0" err="1">
                <a:latin typeface="+mj-lt"/>
                <a:ea typeface="ＭＳ Ｐゴシック" charset="-128"/>
              </a:rPr>
              <a:t>Mateer</a:t>
            </a:r>
            <a:r>
              <a:rPr lang="en-US" sz="1300" dirty="0">
                <a:latin typeface="+mj-lt"/>
                <a:ea typeface="ＭＳ Ｐゴシック" charset="-128"/>
              </a:rPr>
              <a:t>, C. (1987). Effectiveness of an attention training program.  </a:t>
            </a:r>
            <a:r>
              <a:rPr lang="en-US" sz="1300" i="1" dirty="0">
                <a:latin typeface="+mj-lt"/>
                <a:ea typeface="ＭＳ Ｐゴシック" charset="-128"/>
              </a:rPr>
              <a:t>Journal of Clinical and Experimental Neuropsychology.</a:t>
            </a:r>
            <a:r>
              <a:rPr lang="en-US" sz="1300" dirty="0">
                <a:latin typeface="+mj-lt"/>
                <a:ea typeface="ＭＳ Ｐゴシック" charset="-128"/>
              </a:rPr>
              <a:t> 9(2), 117-130.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A0883D-71C7-4B6B-B869-E4B79B24BD85}"/>
              </a:ext>
            </a:extLst>
          </p:cNvPr>
          <p:cNvSpPr/>
          <p:nvPr/>
        </p:nvSpPr>
        <p:spPr>
          <a:xfrm>
            <a:off x="6826250" y="2513013"/>
            <a:ext cx="2270125" cy="1493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00" dirty="0" err="1">
                <a:latin typeface="+mn-lt"/>
                <a:ea typeface="ＭＳ Ｐゴシック" charset="-128"/>
              </a:rPr>
              <a:t>Sohlberg</a:t>
            </a:r>
            <a:r>
              <a:rPr lang="en-US" sz="1300" dirty="0">
                <a:latin typeface="+mn-lt"/>
                <a:ea typeface="ＭＳ Ｐゴシック" charset="-128"/>
              </a:rPr>
              <a:t>, M.M., McLaughlin, K.*, Pavese, A., </a:t>
            </a:r>
            <a:r>
              <a:rPr lang="en-US" sz="1300" dirty="0" err="1">
                <a:latin typeface="+mn-lt"/>
                <a:ea typeface="ＭＳ Ｐゴシック" charset="-128"/>
              </a:rPr>
              <a:t>Heidrich</a:t>
            </a:r>
            <a:r>
              <a:rPr lang="en-US" sz="1300" dirty="0">
                <a:latin typeface="+mn-lt"/>
                <a:ea typeface="ＭＳ Ｐゴシック" charset="-128"/>
              </a:rPr>
              <a:t>, A., &amp; Posner, M. (2000). Evaluation of attention process training in persons with ABI. </a:t>
            </a:r>
            <a:r>
              <a:rPr lang="en-US" sz="1300" i="1" dirty="0">
                <a:latin typeface="+mn-lt"/>
                <a:ea typeface="ＭＳ Ｐゴシック" charset="-128"/>
              </a:rPr>
              <a:t>JCEN. </a:t>
            </a:r>
            <a:r>
              <a:rPr lang="en-US" sz="1300" dirty="0">
                <a:latin typeface="+mn-lt"/>
                <a:ea typeface="ＭＳ Ｐゴシック" charset="-128"/>
              </a:rPr>
              <a:t>22(5), 656-676.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46EB2-45FE-450F-B155-DCB6460E2AA1}"/>
              </a:ext>
            </a:extLst>
          </p:cNvPr>
          <p:cNvSpPr/>
          <p:nvPr/>
        </p:nvSpPr>
        <p:spPr>
          <a:xfrm>
            <a:off x="6826250" y="4019550"/>
            <a:ext cx="2238375" cy="1893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00" dirty="0" err="1">
                <a:latin typeface="+mn-lt"/>
                <a:ea typeface="ＭＳ Ｐゴシック" charset="-128"/>
              </a:rPr>
              <a:t>Sohlberg</a:t>
            </a:r>
            <a:r>
              <a:rPr lang="en-US" sz="1300" dirty="0">
                <a:latin typeface="+mn-lt"/>
                <a:ea typeface="ＭＳ Ｐゴシック" charset="-128"/>
              </a:rPr>
              <a:t>, M.M., </a:t>
            </a:r>
            <a:r>
              <a:rPr lang="en-US" sz="1300" dirty="0" err="1">
                <a:latin typeface="+mn-lt"/>
                <a:ea typeface="ＭＳ Ｐゴシック" charset="-128"/>
              </a:rPr>
              <a:t>Harn</a:t>
            </a:r>
            <a:r>
              <a:rPr lang="en-US" sz="1300" dirty="0">
                <a:latin typeface="+mn-lt"/>
                <a:ea typeface="ＭＳ Ｐゴシック" charset="-128"/>
              </a:rPr>
              <a:t>, B., MacPherson, H.*, &amp; Wade, S.L. (2014). A pilot study evaluating attention and strategy training following pediatric traumatic brain injury. Clinical Practice in Pediatric Psychology. 2(3), 263.</a:t>
            </a:r>
          </a:p>
        </p:txBody>
      </p:sp>
      <p:sp>
        <p:nvSpPr>
          <p:cNvPr id="83982" name="TextBox 1">
            <a:extLst>
              <a:ext uri="{FF2B5EF4-FFF2-40B4-BE49-F238E27FC236}">
                <a16:creationId xmlns:a16="http://schemas.microsoft.com/office/drawing/2014/main" id="{D5B2A49D-6534-475E-9EE5-A4C8491C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10D4590D-7A85-42ED-AD17-2085EDA7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Mechanism of Change is still Alteration of Cognitive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26F6C-59F3-4F1A-8F72-F445919FB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Functional plasticity and recovery is use dependent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Requires paring sensory input with feedback top down modulation and training w/learning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Demonstration of plasticity depends upon the availability of sufficient residual neural resources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Participants motivation and attention are critical modulators of plasticity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NIH Blueprint for Recovery (2011)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hlinkClick r:id="rId3"/>
              </a:rPr>
              <a:t>https://neuroscienceblueprint.nih.gov/blueprint_basics/harnessing_neuroplasticity_workshop_report.htm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E2C07A-A7CA-4587-B278-BEE0F24A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47638"/>
            <a:ext cx="8232775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Consistent Themes Across the Literature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E5AD9-AABB-452D-B4DD-A1F8A5E61F7F}"/>
              </a:ext>
            </a:extLst>
          </p:cNvPr>
          <p:cNvGraphicFramePr>
            <a:graphicFrameLocks noGrp="1"/>
          </p:cNvGraphicFramePr>
          <p:nvPr/>
        </p:nvGraphicFramePr>
        <p:xfrm>
          <a:off x="454025" y="1349375"/>
          <a:ext cx="8405813" cy="2959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99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5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Proof of Principle</a:t>
                      </a: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There’s evidence that repetitive drill based intervention can improve cognitive functions in individuals with acquired and progressive decline</a:t>
                      </a:r>
                    </a:p>
                  </a:txBody>
                  <a:tcPr marL="91428" marR="914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Degree of Generalization?</a:t>
                      </a: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May</a:t>
                      </a:r>
                      <a:r>
                        <a:rPr lang="en-US" baseline="0" dirty="0"/>
                        <a:t> be </a:t>
                      </a:r>
                      <a:r>
                        <a:rPr lang="en-US" dirty="0"/>
                        <a:t>limited to near transfer and like tasks</a:t>
                      </a:r>
                    </a:p>
                  </a:txBody>
                  <a:tcPr marL="91428" marR="914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Inadequacy of Research Evidence</a:t>
                      </a: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Need for larger, more well designed studies</a:t>
                      </a:r>
                    </a:p>
                  </a:txBody>
                  <a:tcPr marL="91428" marR="914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Task Selection &amp; Implementation Variables </a:t>
                      </a: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Individualized and adaptive?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Cognitive domain?(WM, attention, EF?)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Dosage?</a:t>
                      </a:r>
                    </a:p>
                  </a:txBody>
                  <a:tcPr marL="91428" marR="914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 Pairing drills with strategy training</a:t>
                      </a: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Need to consider self efficacy, engagement, strategy training</a:t>
                      </a:r>
                    </a:p>
                  </a:txBody>
                  <a:tcPr marL="91428" marR="914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Measurement</a:t>
                      </a: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Activity/participation as well as impairment based measures?</a:t>
                      </a:r>
                    </a:p>
                  </a:txBody>
                  <a:tcPr marL="91428" marR="914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082" name="TextBox 3">
            <a:extLst>
              <a:ext uri="{FF2B5EF4-FFF2-40B4-BE49-F238E27FC236}">
                <a16:creationId xmlns:a16="http://schemas.microsoft.com/office/drawing/2014/main" id="{3387DCB3-17CB-4C62-BA31-C0C836108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18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89738B-C127-4E10-8C7D-AA569510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25425"/>
            <a:ext cx="8232775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Without clear evidence</a:t>
            </a:r>
            <a:r>
              <a:rPr lang="is-IS" sz="2800" b="1" dirty="0"/>
              <a:t>…</a:t>
            </a:r>
            <a:br>
              <a:rPr lang="is-IS" sz="2800" b="1" dirty="0"/>
            </a:br>
            <a:r>
              <a:rPr lang="is-IS" sz="2800" b="1" dirty="0"/>
              <a:t>how should clinicians treat their clients now?</a:t>
            </a:r>
            <a:endParaRPr lang="en-US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941FD-B5B3-47E7-BA86-CF9CE5CA21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325563"/>
            <a:ext cx="8232775" cy="4618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Generate hypotheses and measure carefully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We need practice-based evidence in this area</a:t>
            </a:r>
          </a:p>
        </p:txBody>
      </p:sp>
      <p:sp>
        <p:nvSpPr>
          <p:cNvPr id="90115" name="TextBox 1">
            <a:extLst>
              <a:ext uri="{FF2B5EF4-FFF2-40B4-BE49-F238E27FC236}">
                <a16:creationId xmlns:a16="http://schemas.microsoft.com/office/drawing/2014/main" id="{63DB8FBA-6DDE-4419-9B2D-C765EA366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18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FECD6-51BC-4970-ACB8-49307D98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47638"/>
            <a:ext cx="8232775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Hypothesis 1: Candidacy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E73E-D51C-4E11-9A5F-A06488C9D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325563"/>
            <a:ext cx="8232775" cy="4618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Clients with consistent assessment results where client-reported concerns match neuropsychological tests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e.g., BRIEF and PASAT both show WM deficits and client reports having trouble holding on to textbook info at school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Sufficient residual neural resources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Clients motivated and able to participate in impairment-based, drill oriented approach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Clients with readiness to change, self awareness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err="1"/>
              <a:t>Serino</a:t>
            </a:r>
            <a:r>
              <a:rPr lang="en-US" sz="1700" dirty="0"/>
              <a:t>, A et al. (2007). A pilot study for rehabilitation of central executive deficits after traumatic brain injury. </a:t>
            </a:r>
            <a:r>
              <a:rPr lang="en-US" sz="1700" i="1" dirty="0"/>
              <a:t>Brain Injury</a:t>
            </a:r>
            <a:r>
              <a:rPr lang="en-US" sz="1700" dirty="0"/>
              <a:t>, </a:t>
            </a:r>
            <a:r>
              <a:rPr lang="en-US" sz="1700" i="1" dirty="0"/>
              <a:t>21</a:t>
            </a:r>
            <a:r>
              <a:rPr lang="en-US" sz="1700" dirty="0"/>
              <a:t>(1), 11-19.</a:t>
            </a:r>
          </a:p>
        </p:txBody>
      </p:sp>
      <p:sp>
        <p:nvSpPr>
          <p:cNvPr id="92163" name="TextBox 1">
            <a:extLst>
              <a:ext uri="{FF2B5EF4-FFF2-40B4-BE49-F238E27FC236}">
                <a16:creationId xmlns:a16="http://schemas.microsoft.com/office/drawing/2014/main" id="{300B1F5A-748F-4063-B846-CA7BE41C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83325"/>
            <a:ext cx="495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49652-26F1-481D-9AA3-9E78D880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0"/>
            <a:ext cx="8232775" cy="985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Hypothesis 2: Active Ingredients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2EB2A-EAC8-4A92-A761-5325315148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1468438"/>
            <a:ext cx="8232775" cy="4618037"/>
          </a:xfrm>
        </p:spPr>
        <p:txBody>
          <a:bodyPr rtlCol="0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Repetition and high dosage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Adaptive training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Individualized training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Paired with strategy training (in order for wider generalization leading to functional change)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Facilitation of client engagement and self monitoring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94211" name="TextBox 4">
            <a:extLst>
              <a:ext uri="{FF2B5EF4-FFF2-40B4-BE49-F238E27FC236}">
                <a16:creationId xmlns:a16="http://schemas.microsoft.com/office/drawing/2014/main" id="{3BE77989-D564-4945-9242-B2BE5C326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5257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AA0933-0DC9-4B0C-9F00-519B499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-101600"/>
            <a:ext cx="8232775" cy="1165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Hypothesis #3: Not all Cognitive </a:t>
            </a:r>
            <a:br>
              <a:rPr lang="en-US" sz="2400" dirty="0"/>
            </a:br>
            <a:r>
              <a:rPr lang="en-US" sz="2400" dirty="0"/>
              <a:t>Domains are Equally Responsive or Equivalently Impaired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FF332-E7BE-4549-A6D6-A0B22702C5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325563"/>
            <a:ext cx="8232775" cy="4618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Working memory more amenable to change than memory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Some individuals struggle more with </a:t>
            </a:r>
            <a:r>
              <a:rPr lang="en-US" dirty="0" err="1"/>
              <a:t>wm</a:t>
            </a:r>
            <a:r>
              <a:rPr lang="en-US" dirty="0"/>
              <a:t> while others have more difficulty with sustained attention or speed of processing. Different attention profiles may respond to different tasks.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96259" name="TextBox 1">
            <a:extLst>
              <a:ext uri="{FF2B5EF4-FFF2-40B4-BE49-F238E27FC236}">
                <a16:creationId xmlns:a16="http://schemas.microsoft.com/office/drawing/2014/main" id="{C1FC4E7A-03A7-4508-A218-3618F1CA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Rectangle 2">
            <a:extLst>
              <a:ext uri="{FF2B5EF4-FFF2-40B4-BE49-F238E27FC236}">
                <a16:creationId xmlns:a16="http://schemas.microsoft.com/office/drawing/2014/main" id="{7CB7CC8C-4AAA-487B-B9C3-49C95668C03D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" y="673100"/>
            <a:ext cx="8369300" cy="1828800"/>
          </a:xfrm>
        </p:spPr>
      </p:pic>
      <p:sp>
        <p:nvSpPr>
          <p:cNvPr id="28674" name="Rectangle 3">
            <a:extLst>
              <a:ext uri="{FF2B5EF4-FFF2-40B4-BE49-F238E27FC236}">
                <a16:creationId xmlns:a16="http://schemas.microsoft.com/office/drawing/2014/main" id="{4773FCC7-664A-49A0-AF8F-BBE7F15FD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7315200" cy="1828800"/>
          </a:xfrm>
        </p:spPr>
        <p:txBody>
          <a:bodyPr/>
          <a:lstStyle/>
          <a:p>
            <a:pPr eaLnBrk="1" hangingPunct="1"/>
            <a:r>
              <a:rPr lang="fr-FR" altLang="en-US" dirty="0"/>
              <a:t>WEEK THREE</a:t>
            </a:r>
          </a:p>
          <a:p>
            <a:pPr eaLnBrk="1" hangingPunct="1"/>
            <a:r>
              <a:rPr lang="fr-FR" altLang="en-US" dirty="0"/>
              <a:t>Winter 2021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90B43-730B-41CB-A9DE-4256D86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25425"/>
            <a:ext cx="8232775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Hypothesis 4: Multilevel Outcome </a:t>
            </a:r>
            <a:br>
              <a:rPr lang="en-US" sz="2800" dirty="0"/>
            </a:br>
            <a:r>
              <a:rPr lang="en-US" sz="2800" dirty="0"/>
              <a:t>Measure Necessary to Analyze Change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BE8DD-E35D-49E7-B6B6-C3A22DF1A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325563"/>
            <a:ext cx="8232775" cy="46180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/>
              <a:t>Should be able to see changes on standardized tasks that use same processing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/>
              <a:t>not </a:t>
            </a:r>
            <a:r>
              <a:rPr lang="en-US" sz="3200" i="1" dirty="0"/>
              <a:t>clinically meaningful </a:t>
            </a:r>
            <a:r>
              <a:rPr lang="en-US" sz="3200" dirty="0"/>
              <a:t>and the types of tests that improve for individuals may differ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/>
              <a:t>If treatment beneficial, goals should be seen on GAS or patient reported outcomes  that are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/>
              <a:t>specific to activities or participation of concern to client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/>
              <a:t>directly affected by cognitive area being treated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98307" name="TextBox 1">
            <a:extLst>
              <a:ext uri="{FF2B5EF4-FFF2-40B4-BE49-F238E27FC236}">
                <a16:creationId xmlns:a16="http://schemas.microsoft.com/office/drawing/2014/main" id="{2ECC4C57-976E-4945-BD65-C91A5D17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15000"/>
            <a:ext cx="5181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Placeholder 3">
            <a:extLst>
              <a:ext uri="{FF2B5EF4-FFF2-40B4-BE49-F238E27FC236}">
                <a16:creationId xmlns:a16="http://schemas.microsoft.com/office/drawing/2014/main" id="{2EDB2725-54BB-40E5-A261-6F0A37CC6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325563"/>
            <a:ext cx="8232775" cy="4618037"/>
          </a:xfrm>
        </p:spPr>
        <p:txBody>
          <a:bodyPr/>
          <a:lstStyle/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15 year old male</a:t>
            </a: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Diagnosis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Mild-moderate TBI</a:t>
            </a: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Etiology/Initial Symptoms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Fall at school; Seen in ER with brief LOC; Memory, headache and concentration issues pronounced; admitted for observation  </a:t>
            </a: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Initial Treatment: 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 week cognitive rest; school schedule modification with shortened day</a:t>
            </a:r>
            <a:endParaRPr lang="en-US" altLang="en-US" sz="1900" b="1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Time since injury when seen at clinic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5 months</a:t>
            </a: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Chief concerns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Attention/Concentration, Memory (learning efficiency) and Headache</a:t>
            </a: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School situation: 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Freshman at a high school arts program; high performing student</a:t>
            </a: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Psychosocial concerns: </a:t>
            </a:r>
            <a:r>
              <a:rPr lang="en-US" altLang="en-US" sz="1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Solid friend group; positive outlook toward recovery</a:t>
            </a:r>
          </a:p>
          <a:p>
            <a:pPr marL="0" indent="0" eaLnBrk="1" hangingPunct="1">
              <a:spcBef>
                <a:spcPts val="450"/>
              </a:spcBef>
              <a:spcAft>
                <a:spcPts val="450"/>
              </a:spcAft>
              <a:buClr>
                <a:srgbClr val="C55A11"/>
              </a:buClr>
              <a:buFont typeface="Arial" panose="020B0604020202020204" pitchFamily="34" charset="0"/>
              <a:buNone/>
            </a:pPr>
            <a:endParaRPr lang="en-US" altLang="en-US" sz="19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0354" name="TextBox 4">
            <a:extLst>
              <a:ext uri="{FF2B5EF4-FFF2-40B4-BE49-F238E27FC236}">
                <a16:creationId xmlns:a16="http://schemas.microsoft.com/office/drawing/2014/main" id="{28B5BB45-AC67-4A26-A826-73553030E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3405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/>
              <a:t>CASE EXAMPLE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FEB2E1-984E-447E-B010-B81ACCBC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6175375" cy="628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Goal Attainment Scaling </a:t>
            </a:r>
            <a:br>
              <a:rPr lang="en-US" sz="3200" b="1" dirty="0"/>
            </a:br>
            <a:r>
              <a:rPr lang="en-US" sz="3200" b="1" dirty="0"/>
              <a:t>Self Selected Therapy Goals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B47391-37D6-4D81-93F0-CB7F396BA629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143000"/>
          <a:ext cx="8839200" cy="5334002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Level of Attainment</a:t>
                      </a:r>
                      <a:endParaRPr kumimoji="0" lang="en-US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Goal 1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Improve Grades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Goal 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Increase amount of time I can engage in quality guitar practice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Much more than expected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+ 2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 will receive all A’s</a:t>
                      </a:r>
                    </a:p>
                  </a:txBody>
                  <a:tcPr marL="68580" marR="68580" marT="6858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 can practice 2,5 hours before I fade and stop benefitting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70" marR="68570" marT="68572" marB="3428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2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Somewhat more than expected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+ 1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 will receive seven A’s and one B</a:t>
                      </a:r>
                    </a:p>
                  </a:txBody>
                  <a:tcPr marL="68580" marR="68580" marT="6858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 can practice 2 hours before I fade and stop benefitting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70" marR="68570" marT="68572" marB="342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Expected level of outcome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 will receive six A’s and two B’s</a:t>
                      </a:r>
                    </a:p>
                  </a:txBody>
                  <a:tcPr marL="68580" marR="68580" marT="10287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 can practice 90 minutes before I fade and stop benefitting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70" marR="68570" marT="34286" marB="342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2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Somewhat less than expected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- 1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 will receive five A’s and three B’s</a:t>
                      </a:r>
                    </a:p>
                  </a:txBody>
                  <a:tcPr marL="68580" marR="68580" marT="10287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 can practice 60 minutes before I fade and stop benefitting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70" marR="68570" marT="68572" marB="342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6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Much less than expected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- 2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 will receive no A’s</a:t>
                      </a:r>
                    </a:p>
                  </a:txBody>
                  <a:tcPr marL="68580" marR="68580" marT="10287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 can practice 30 minutes before I fade and stop benefitting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68570" marR="68570" marT="68572" marB="342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3">
            <a:extLst>
              <a:ext uri="{FF2B5EF4-FFF2-40B4-BE49-F238E27FC236}">
                <a16:creationId xmlns:a16="http://schemas.microsoft.com/office/drawing/2014/main" id="{79303ED5-F928-4815-961C-9A33F081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"/>
            <a:ext cx="81708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5878-2A35-4B5C-AC9B-A15409A2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28600"/>
            <a:ext cx="8232775" cy="739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 Approach—12 sessions including comprehensive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B2B95-9AAB-4D60-8A53-7427CE9753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325563"/>
            <a:ext cx="8232775" cy="4618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Direct attention training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Hierarchical drills focusing on sustained attention and working memory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Metacognitive strategy training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Internal self  talk during attention demanding tasks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Clarifying instructions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hlinkClick r:id="rId2"/>
              </a:rPr>
              <a:t>Concussion education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052D-0E0D-4422-AAE6-EC0F77FB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47638"/>
            <a:ext cx="8232775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35273-24BF-47AE-BE44-4685AD4A13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025" y="1325563"/>
            <a:ext cx="8232775" cy="4618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Post-Concussion Symptom Scale reduced from 38 to 13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Test of Everyday Attention: Subtests in working memory and sustained attention improved significantly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Behavior Rating Inventory of Executive Function (BRIEF): significant improvements on Working Memory, Inhibition and Suppression Scores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Goal Attainment Score for grades: Met +2 (all A’s)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Goal Attainment Score for music practice Met +1 (practicing 2 hours)</a:t>
            </a:r>
          </a:p>
        </p:txBody>
      </p:sp>
      <p:sp>
        <p:nvSpPr>
          <p:cNvPr id="106499" name="TextBox 3">
            <a:extLst>
              <a:ext uri="{FF2B5EF4-FFF2-40B4-BE49-F238E27FC236}">
                <a16:creationId xmlns:a16="http://schemas.microsoft.com/office/drawing/2014/main" id="{A23FC859-8F73-4673-9B03-A1C33BB3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3200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CA4B9EE3-AD87-4D3D-B487-B7E7E2E6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APT/AIM Therapy Principles</a:t>
            </a:r>
          </a:p>
        </p:txBody>
      </p:sp>
      <p:sp>
        <p:nvSpPr>
          <p:cNvPr id="107522" name="Content Placeholder 2">
            <a:extLst>
              <a:ext uri="{FF2B5EF4-FFF2-40B4-BE49-F238E27FC236}">
                <a16:creationId xmlns:a16="http://schemas.microsoft.com/office/drawing/2014/main" id="{81F2AFD5-D232-4156-8DC1-A370E181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438"/>
            <a:ext cx="7886700" cy="43513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sz="2400"/>
              <a:t>Principle One: Organize Therapy Activities Using a Theoretically Grounded Model </a:t>
            </a:r>
          </a:p>
          <a:p>
            <a:pPr eaLnBrk="1" hangingPunct="1"/>
            <a:r>
              <a:rPr lang="en-US" altLang="en-US" sz="2400"/>
              <a:t>Principle Two: Provide Sufficient Repetition</a:t>
            </a:r>
          </a:p>
          <a:p>
            <a:pPr eaLnBrk="1" hangingPunct="1"/>
            <a:r>
              <a:rPr lang="en-US" altLang="en-US" sz="2400"/>
              <a:t>Principle Three: Use Patient Performance Data to Direct Therapy </a:t>
            </a:r>
          </a:p>
          <a:p>
            <a:pPr eaLnBrk="1" hangingPunct="1"/>
            <a:r>
              <a:rPr lang="en-US" altLang="en-US" sz="2400"/>
              <a:t>Principle Four: Include Metacognitive Strategy Training</a:t>
            </a:r>
          </a:p>
          <a:p>
            <a:pPr eaLnBrk="1" hangingPunct="1"/>
            <a:r>
              <a:rPr lang="en-US" altLang="en-US" sz="2400"/>
              <a:t>Principle Five: Identify and Practice Functional Goals Related to Attention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1472-C3B9-4556-9EEC-A3783194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A Clinical Model of Attention</a:t>
            </a:r>
          </a:p>
        </p:txBody>
      </p:sp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9B1BE6DF-73C0-494B-BE33-AA05EA933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Focused Attention</a:t>
            </a:r>
          </a:p>
          <a:p>
            <a:pPr eaLnBrk="1" hangingPunct="1"/>
            <a:r>
              <a:rPr lang="en-US" altLang="en-US" sz="2400" dirty="0"/>
              <a:t>Basic Sustained Attention</a:t>
            </a:r>
          </a:p>
          <a:p>
            <a:pPr lvl="1" eaLnBrk="1" hangingPunct="1"/>
            <a:r>
              <a:rPr lang="en-US" altLang="en-US" sz="2400" dirty="0"/>
              <a:t>Maintain attention over time</a:t>
            </a:r>
          </a:p>
          <a:p>
            <a:pPr eaLnBrk="1" hangingPunct="1"/>
            <a:r>
              <a:rPr lang="en-US" altLang="en-US" sz="2400" dirty="0"/>
              <a:t>Executive Control: Working Memory*</a:t>
            </a:r>
          </a:p>
          <a:p>
            <a:pPr eaLnBrk="1" hangingPunct="1"/>
            <a:r>
              <a:rPr lang="en-US" altLang="en-US" sz="2400" dirty="0"/>
              <a:t>Executive Control: Alternating Attention*</a:t>
            </a:r>
          </a:p>
          <a:p>
            <a:pPr eaLnBrk="1" hangingPunct="1"/>
            <a:r>
              <a:rPr lang="en-US" altLang="en-US" sz="2400" dirty="0"/>
              <a:t>Executive Control: Selective Attention*</a:t>
            </a:r>
          </a:p>
          <a:p>
            <a:pPr eaLnBrk="1" hangingPunct="1"/>
            <a:r>
              <a:rPr lang="en-US" altLang="en-US" sz="2400" dirty="0"/>
              <a:t>Executive Control: Suppression*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*requires </a:t>
            </a:r>
            <a:r>
              <a:rPr lang="ja-JP" altLang="en-US" sz="2000">
                <a:cs typeface="Yu Gothic" panose="020B0400000000000000" pitchFamily="34" charset="-128"/>
              </a:rPr>
              <a:t>“</a:t>
            </a:r>
            <a:r>
              <a:rPr lang="en-US" altLang="ja-JP" sz="2000" dirty="0">
                <a:cs typeface="Yu Gothic" panose="020B0400000000000000" pitchFamily="34" charset="-128"/>
              </a:rPr>
              <a:t>executive control</a:t>
            </a:r>
            <a:r>
              <a:rPr lang="ja-JP" altLang="en-US" sz="2000">
                <a:cs typeface="Yu Gothic" panose="020B0400000000000000" pitchFamily="34" charset="-128"/>
              </a:rPr>
              <a:t>”</a:t>
            </a:r>
            <a:r>
              <a:rPr lang="en-US" altLang="ja-JP" sz="2000" dirty="0">
                <a:cs typeface="Yu Gothic" panose="020B0400000000000000" pitchFamily="34" charset="-128"/>
              </a:rPr>
              <a:t>; </a:t>
            </a:r>
            <a:r>
              <a:rPr lang="ja-JP" altLang="en-US" sz="2000">
                <a:cs typeface="Yu Gothic" panose="020B0400000000000000" pitchFamily="34" charset="-128"/>
              </a:rPr>
              <a:t>“</a:t>
            </a:r>
            <a:r>
              <a:rPr lang="en-US" altLang="ja-JP" sz="2000" dirty="0">
                <a:cs typeface="Yu Gothic" panose="020B0400000000000000" pitchFamily="34" charset="-128"/>
              </a:rPr>
              <a:t>complex attention</a:t>
            </a:r>
            <a:r>
              <a:rPr lang="ja-JP" altLang="en-US" sz="2000">
                <a:cs typeface="Yu Gothic" panose="020B0400000000000000" pitchFamily="34" charset="-128"/>
              </a:rPr>
              <a:t>”</a:t>
            </a:r>
            <a:r>
              <a:rPr lang="en-US" altLang="ja-JP" sz="2000" dirty="0">
                <a:cs typeface="Yu Gothic" panose="020B0400000000000000" pitchFamily="34" charset="-128"/>
              </a:rPr>
              <a:t>, </a:t>
            </a:r>
            <a:r>
              <a:rPr lang="ja-JP" altLang="en-US" sz="2000">
                <a:cs typeface="Yu Gothic" panose="020B0400000000000000" pitchFamily="34" charset="-128"/>
              </a:rPr>
              <a:t>“</a:t>
            </a:r>
            <a:r>
              <a:rPr lang="en-US" altLang="ja-JP" sz="2000" dirty="0">
                <a:cs typeface="Yu Gothic" panose="020B0400000000000000" pitchFamily="34" charset="-128"/>
              </a:rPr>
              <a:t>working memory</a:t>
            </a:r>
            <a:r>
              <a:rPr lang="ja-JP" altLang="en-US" sz="2000">
                <a:cs typeface="Yu Gothic" panose="020B0400000000000000" pitchFamily="34" charset="-128"/>
              </a:rPr>
              <a:t>”</a:t>
            </a:r>
            <a:r>
              <a:rPr lang="en-US" altLang="ja-JP" sz="2000" dirty="0">
                <a:cs typeface="Yu Gothic" panose="020B0400000000000000" pitchFamily="34" charset="-128"/>
              </a:rPr>
              <a:t> </a:t>
            </a:r>
            <a:r>
              <a:rPr lang="ja-JP" altLang="en-US" sz="2000">
                <a:cs typeface="Yu Gothic" panose="020B0400000000000000" pitchFamily="34" charset="-128"/>
              </a:rPr>
              <a:t>“</a:t>
            </a:r>
            <a:r>
              <a:rPr lang="en-US" altLang="ja-JP" sz="2000" dirty="0">
                <a:cs typeface="Yu Gothic" panose="020B0400000000000000" pitchFamily="34" charset="-128"/>
              </a:rPr>
              <a:t>resource allocation</a:t>
            </a:r>
            <a:r>
              <a:rPr lang="ja-JP" altLang="en-US" sz="2000">
                <a:cs typeface="Yu Gothic" panose="020B0400000000000000" pitchFamily="34" charset="-128"/>
              </a:rPr>
              <a:t>”</a:t>
            </a:r>
            <a:endParaRPr lang="en-US" altLang="ja-JP" sz="2000" dirty="0">
              <a:cs typeface="Yu Gothic" panose="020B0400000000000000" pitchFamily="34" charset="-128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Rectangle 2">
            <a:extLst>
              <a:ext uri="{FF2B5EF4-FFF2-40B4-BE49-F238E27FC236}">
                <a16:creationId xmlns:a16="http://schemas.microsoft.com/office/drawing/2014/main" id="{B0D228B5-6D64-45C3-B8BB-DA63549A1A33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355600"/>
            <a:ext cx="8026400" cy="1333500"/>
          </a:xfrm>
        </p:spPr>
      </p:pic>
      <p:sp>
        <p:nvSpPr>
          <p:cNvPr id="109570" name="Rectangle 3">
            <a:extLst>
              <a:ext uri="{FF2B5EF4-FFF2-40B4-BE49-F238E27FC236}">
                <a16:creationId xmlns:a16="http://schemas.microsoft.com/office/drawing/2014/main" id="{CC46D9E5-3250-4C12-A31B-A0E4582FF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How do we select exercises and make decisions about when to stop or modify a program?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See criteria in APT-3 manual and think about when you might override these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C:\Users\CIS\Desktop\APT Stuff\screenshots\graph1.JPG">
            <a:extLst>
              <a:ext uri="{FF2B5EF4-FFF2-40B4-BE49-F238E27FC236}">
                <a16:creationId xmlns:a16="http://schemas.microsoft.com/office/drawing/2014/main" id="{29E050BE-B8C9-4197-AC0B-E9530C0D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77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3D47F31C-AB61-4A2A-ABBC-F24E44DC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Map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83CB4819-8BE8-498E-81BA-260A5C6FA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Attention Theory</a:t>
            </a:r>
          </a:p>
          <a:p>
            <a:pPr lvl="1" eaLnBrk="1" hangingPunct="1"/>
            <a:r>
              <a:rPr lang="en-US" altLang="en-US"/>
              <a:t>There are different models from different perspectives</a:t>
            </a:r>
          </a:p>
          <a:p>
            <a:pPr lvl="1" eaLnBrk="1" hangingPunct="1"/>
            <a:r>
              <a:rPr lang="en-US" altLang="en-US"/>
              <a:t>Baddeley’s Cognitive Process Model is seminal</a:t>
            </a:r>
          </a:p>
          <a:p>
            <a:pPr lvl="1" eaLnBrk="1" hangingPunct="1"/>
            <a:r>
              <a:rPr lang="en-US" altLang="en-US"/>
              <a:t>Clinical models of attention list key areas that can be disrupted</a:t>
            </a:r>
          </a:p>
          <a:p>
            <a:pPr eaLnBrk="1" hangingPunct="1"/>
            <a:r>
              <a:rPr lang="en-US" altLang="en-US"/>
              <a:t>Overview of Attention Assessment</a:t>
            </a:r>
          </a:p>
          <a:p>
            <a:pPr lvl="1" eaLnBrk="1" hangingPunct="1"/>
            <a:r>
              <a:rPr lang="en-US" altLang="en-US"/>
              <a:t>Standardized test battery: TEA</a:t>
            </a:r>
          </a:p>
          <a:p>
            <a:pPr lvl="1" eaLnBrk="1" hangingPunct="1"/>
            <a:r>
              <a:rPr lang="en-US" altLang="en-US"/>
              <a:t>Questionnaire: ARM; Clinical Interview</a:t>
            </a:r>
          </a:p>
          <a:p>
            <a:pPr eaLnBrk="1" hangingPunct="1"/>
            <a:r>
              <a:rPr lang="en-US" altLang="en-US"/>
              <a:t>Overview of Attention Treatment</a:t>
            </a:r>
          </a:p>
          <a:p>
            <a:pPr lvl="1" eaLnBrk="1" hangingPunct="1"/>
            <a:r>
              <a:rPr lang="en-US" altLang="en-US"/>
              <a:t>Six intervention options</a:t>
            </a:r>
          </a:p>
          <a:p>
            <a:pPr lvl="1" eaLnBrk="1" hangingPunct="1"/>
            <a:r>
              <a:rPr lang="en-US" altLang="en-US"/>
              <a:t>Direct Attention Training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C:\Users\CIS\Desktop\APT Stuff\screenshots\graph2.JPG">
            <a:extLst>
              <a:ext uri="{FF2B5EF4-FFF2-40B4-BE49-F238E27FC236}">
                <a16:creationId xmlns:a16="http://schemas.microsoft.com/office/drawing/2014/main" id="{3E772543-B56D-4D9A-A58D-B0CCD572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4538"/>
            <a:ext cx="6383338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Title 1">
            <a:extLst>
              <a:ext uri="{FF2B5EF4-FFF2-40B4-BE49-F238E27FC236}">
                <a16:creationId xmlns:a16="http://schemas.microsoft.com/office/drawing/2014/main" id="{5E3403A7-40DB-4245-A8EF-F23C57FFE762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5600"/>
            <a:ext cx="8064500" cy="1384300"/>
          </a:xfrm>
        </p:spPr>
      </p:pic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EF3A737A-2579-4084-82DB-89FD80F50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Importance of promoting engagement, effort</a:t>
            </a:r>
          </a:p>
          <a:p>
            <a:pPr eaLnBrk="1" hangingPunct="1"/>
            <a:r>
              <a:rPr lang="en-US" altLang="en-US"/>
              <a:t>See APT-3 section on selecting strategies</a:t>
            </a:r>
          </a:p>
          <a:p>
            <a:pPr eaLnBrk="1" hangingPunct="1"/>
            <a:r>
              <a:rPr lang="en-US" altLang="en-US"/>
              <a:t>Review strategy handout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C:\Documents and Settings\Jason\Desktop\APT Stuff\screen.jpg">
            <a:extLst>
              <a:ext uri="{FF2B5EF4-FFF2-40B4-BE49-F238E27FC236}">
                <a16:creationId xmlns:a16="http://schemas.microsoft.com/office/drawing/2014/main" id="{87F40D2E-E0DA-4E56-85C9-D827D8AD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992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extBox 2">
            <a:extLst>
              <a:ext uri="{FF2B5EF4-FFF2-40B4-BE49-F238E27FC236}">
                <a16:creationId xmlns:a16="http://schemas.microsoft.com/office/drawing/2014/main" id="{C1625874-3C86-4F5F-859A-BD3C9A035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Effort/Motivation rating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C:\Users\CIS\Desktop\APT Stuff\screenshots\home1.JPG">
            <a:extLst>
              <a:ext uri="{FF2B5EF4-FFF2-40B4-BE49-F238E27FC236}">
                <a16:creationId xmlns:a16="http://schemas.microsoft.com/office/drawing/2014/main" id="{4F097709-C87A-4465-8318-E371A526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24588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77C5C87-F072-45D4-9BC3-4FE2C50AA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Principle 5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6C51FDD3-4D75-478B-879C-5C5BB4A4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Actively facilitate generalization from the start of treatment</a:t>
            </a:r>
          </a:p>
          <a:p>
            <a:pPr eaLnBrk="1" hangingPunct="1"/>
            <a:r>
              <a:rPr lang="en-US" altLang="en-US"/>
              <a:t>Examples of functional tasks/measurement</a:t>
            </a:r>
          </a:p>
          <a:p>
            <a:pPr lvl="1" eaLnBrk="1" hangingPunct="1"/>
            <a:r>
              <a:rPr lang="en-US" altLang="en-US" sz="1400"/>
              <a:t>Increasing the amount of time the client can engage in a specified productive activity (e.g., reading, computer work, vocational task)</a:t>
            </a:r>
          </a:p>
          <a:p>
            <a:pPr lvl="1" eaLnBrk="1" hangingPunct="1"/>
            <a:r>
              <a:rPr lang="en-US" altLang="en-US" sz="1400"/>
              <a:t>Decreasing the amount of cognitive effort it takes to complete a specified productive activity</a:t>
            </a:r>
          </a:p>
          <a:p>
            <a:pPr lvl="1" eaLnBrk="1" hangingPunct="1"/>
            <a:r>
              <a:rPr lang="en-US" altLang="en-US" sz="1400"/>
              <a:t>Adding a desired, attentionally-demanding activity to one</a:t>
            </a:r>
            <a:r>
              <a:rPr lang="ja-JP" altLang="en-US" sz="1400">
                <a:cs typeface="Yu Gothic" panose="020B0400000000000000" pitchFamily="34" charset="-128"/>
              </a:rPr>
              <a:t>’</a:t>
            </a:r>
            <a:r>
              <a:rPr lang="en-US" altLang="ja-JP" sz="1400">
                <a:cs typeface="Yu Gothic" panose="020B0400000000000000" pitchFamily="34" charset="-128"/>
              </a:rPr>
              <a:t>s repertoire that has not been previously possible (e.g., driving)</a:t>
            </a:r>
          </a:p>
          <a:p>
            <a:pPr lvl="1" eaLnBrk="1" hangingPunct="1"/>
            <a:r>
              <a:rPr lang="en-US" altLang="en-US" sz="1400"/>
              <a:t>Decreasing errors on specified activity</a:t>
            </a:r>
          </a:p>
          <a:p>
            <a:pPr lvl="1" eaLnBrk="1" hangingPunct="1"/>
            <a:r>
              <a:rPr lang="en-US" altLang="en-US" sz="1400"/>
              <a:t>Decreasing completion time for a specified activity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C:\Users\CIS\Desktop\APT Stuff\screenshots\list.JPG">
            <a:extLst>
              <a:ext uri="{FF2B5EF4-FFF2-40B4-BE49-F238E27FC236}">
                <a16:creationId xmlns:a16="http://schemas.microsoft.com/office/drawing/2014/main" id="{6DE2AF67-1164-49EA-9E81-EC2C4E2B4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67463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 descr="C:\Documents and Settings\Jason\Desktop\APT Stuff\screenshots\julien\11.JPG">
            <a:extLst>
              <a:ext uri="{FF2B5EF4-FFF2-40B4-BE49-F238E27FC236}">
                <a16:creationId xmlns:a16="http://schemas.microsoft.com/office/drawing/2014/main" id="{0265302B-7B7F-4DBC-8B03-763BB397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447800"/>
            <a:ext cx="718026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extBox 3">
            <a:extLst>
              <a:ext uri="{FF2B5EF4-FFF2-40B4-BE49-F238E27FC236}">
                <a16:creationId xmlns:a16="http://schemas.microsoft.com/office/drawing/2014/main" id="{ACB5F96C-266D-4400-8A0E-A024A0AA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APT-3 task selection continued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C:\Documents and Settings\Jason\Desktop\APT Stuff\screenshots\julien\12.JPG">
            <a:extLst>
              <a:ext uri="{FF2B5EF4-FFF2-40B4-BE49-F238E27FC236}">
                <a16:creationId xmlns:a16="http://schemas.microsoft.com/office/drawing/2014/main" id="{9D9B71A4-68BB-405B-A0F5-237099BC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7232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Box 2">
            <a:extLst>
              <a:ext uri="{FF2B5EF4-FFF2-40B4-BE49-F238E27FC236}">
                <a16:creationId xmlns:a16="http://schemas.microsoft.com/office/drawing/2014/main" id="{956B12FA-7C5B-43FE-B50A-D247FF48B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APT-3 program summary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>
            <a:extLst>
              <a:ext uri="{FF2B5EF4-FFF2-40B4-BE49-F238E27FC236}">
                <a16:creationId xmlns:a16="http://schemas.microsoft.com/office/drawing/2014/main" id="{F2ED4D85-0795-4FD5-8DE8-D75FFD22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Home Practice</a:t>
            </a:r>
          </a:p>
        </p:txBody>
      </p:sp>
      <p:pic>
        <p:nvPicPr>
          <p:cNvPr id="119810" name="Picture 2" descr="C:\Users\CIS\Desktop\APT Stuff\practice drive\apt7.jpg">
            <a:extLst>
              <a:ext uri="{FF2B5EF4-FFF2-40B4-BE49-F238E27FC236}">
                <a16:creationId xmlns:a16="http://schemas.microsoft.com/office/drawing/2014/main" id="{C7BC4BB8-3969-4BAD-BCF6-8628731D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1784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Line 1028">
            <a:extLst>
              <a:ext uri="{FF2B5EF4-FFF2-40B4-BE49-F238E27FC236}">
                <a16:creationId xmlns:a16="http://schemas.microsoft.com/office/drawing/2014/main" id="{3F825565-C8F5-4276-82CD-3EF9BB57E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1341438"/>
            <a:ext cx="7696200" cy="0"/>
          </a:xfrm>
          <a:prstGeom prst="line">
            <a:avLst/>
          </a:prstGeom>
          <a:noFill/>
          <a:ln w="28575">
            <a:solidFill>
              <a:srgbClr val="8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Title 1">
            <a:extLst>
              <a:ext uri="{FF2B5EF4-FFF2-40B4-BE49-F238E27FC236}">
                <a16:creationId xmlns:a16="http://schemas.microsoft.com/office/drawing/2014/main" id="{032CA154-99A4-4E69-AEBC-5F35FEAF4E89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5600"/>
            <a:ext cx="8064500" cy="1384300"/>
          </a:xfrm>
        </p:spPr>
      </p:pic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0F4C41DD-E79E-46BE-80F8-5C7CE7EB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Check in on homework—what did Sohlberg et al., (2014) say about factors that affect compliance.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If appropriate check in on generalization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Probe for ability to use strategy and understanding of purpose of exercise. Sample exercises from APT (organized by component that they address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Administer drills integrated with strategy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Measurement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Session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Home practice/Generalization/impact?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Performance on drills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Performance on strategy use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Outcome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GAS/Impact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Changes on standardized testing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ctangle 2">
            <a:extLst>
              <a:ext uri="{FF2B5EF4-FFF2-40B4-BE49-F238E27FC236}">
                <a16:creationId xmlns:a16="http://schemas.microsoft.com/office/drawing/2014/main" id="{F0B63DC9-BE84-4EEF-B49C-9BE82F8268B1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5600"/>
            <a:ext cx="8064500" cy="1333500"/>
          </a:xfrm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12743C36-049A-474B-A0BA-62999ED4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 a unitary concept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There are many different componential models that are derived from a different theoretical perspectives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DE18D2A-5253-41FF-B713-52F9517A8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You Should be able to…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C6B88534-27BE-44A2-A2DE-ACD1ACA62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1524000"/>
            <a:ext cx="80010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/>
              <a:t>Describe working memory and be able to draw and explain Baddeley’s model of the central executive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Describe clinical model of attention and generate examples of therapy tasks and real world tasks that correspond to the different types of attention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Understand the principles of direct attention training; describe evidence supporting it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Describe the program decisions that need to be addressed for direct attention training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Be able to give examples of other approaches for managing attention impairments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Identify standardized and </a:t>
            </a:r>
            <a:r>
              <a:rPr lang="en-US" altLang="en-US" dirty="0" err="1"/>
              <a:t>nonstandardized</a:t>
            </a:r>
            <a:r>
              <a:rPr lang="en-US" altLang="en-US" dirty="0"/>
              <a:t> measures of attention that could be used as outcome measures for attention training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Write a goal for attention training that contained all the necessary components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Give an overview of the research evidence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714C1016-90A1-4DB2-9C6F-7CA328589F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4400" y="0"/>
            <a:ext cx="7534275" cy="7540625"/>
            <a:chOff x="1440" y="721"/>
            <a:chExt cx="2880" cy="2882"/>
          </a:xfrm>
        </p:grpSpPr>
        <p:sp>
          <p:nvSpPr>
            <p:cNvPr id="34818" name="AutoShape 3">
              <a:extLst>
                <a:ext uri="{FF2B5EF4-FFF2-40B4-BE49-F238E27FC236}">
                  <a16:creationId xmlns:a16="http://schemas.microsoft.com/office/drawing/2014/main" id="{CEAD93A2-895A-435B-A3D8-6F6C613170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0" y="721"/>
              <a:ext cx="2880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9" name="_s5132">
              <a:extLst>
                <a:ext uri="{FF2B5EF4-FFF2-40B4-BE49-F238E27FC236}">
                  <a16:creationId xmlns:a16="http://schemas.microsoft.com/office/drawing/2014/main" id="{A1B69E69-3C1B-45D1-84C2-34064E58E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8" y="2333"/>
              <a:ext cx="295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4820" name="_s5131">
              <a:extLst>
                <a:ext uri="{FF2B5EF4-FFF2-40B4-BE49-F238E27FC236}">
                  <a16:creationId xmlns:a16="http://schemas.microsoft.com/office/drawing/2014/main" id="{DB39615E-7D81-41BD-BCE8-3CCADF8CF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334"/>
              <a:ext cx="777" cy="8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Cognitive </a:t>
              </a:r>
            </a:p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Processing</a:t>
              </a:r>
            </a:p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Models</a:t>
              </a:r>
            </a:p>
          </p:txBody>
        </p:sp>
        <p:sp>
          <p:nvSpPr>
            <p:cNvPr id="34821" name="_s5130">
              <a:extLst>
                <a:ext uri="{FF2B5EF4-FFF2-40B4-BE49-F238E27FC236}">
                  <a16:creationId xmlns:a16="http://schemas.microsoft.com/office/drawing/2014/main" id="{83949C2A-9559-487D-951F-B16243C30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334"/>
              <a:ext cx="296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4822" name="_s5129">
              <a:extLst>
                <a:ext uri="{FF2B5EF4-FFF2-40B4-BE49-F238E27FC236}">
                  <a16:creationId xmlns:a16="http://schemas.microsoft.com/office/drawing/2014/main" id="{9FFF9D32-F72D-4057-AB01-1BEB2E53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333"/>
              <a:ext cx="839" cy="7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Neuroanatomic</a:t>
              </a:r>
            </a:p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Models</a:t>
              </a:r>
            </a:p>
            <a:p>
              <a:pPr algn="ctr" eaLnBrk="1" hangingPunct="1"/>
              <a:endParaRPr lang="en-US" altLang="en-US" sz="1900" dirty="0">
                <a:latin typeface="Arial" panose="020B0604020202020204" pitchFamily="34" charset="0"/>
              </a:endParaRPr>
            </a:p>
          </p:txBody>
        </p:sp>
        <p:sp>
          <p:nvSpPr>
            <p:cNvPr id="34823" name="_s5128">
              <a:extLst>
                <a:ext uri="{FF2B5EF4-FFF2-40B4-BE49-F238E27FC236}">
                  <a16:creationId xmlns:a16="http://schemas.microsoft.com/office/drawing/2014/main" id="{5A05F73A-6E4E-4324-8E08-947B829EF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479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4824" name="_s5127">
              <a:extLst>
                <a:ext uri="{FF2B5EF4-FFF2-40B4-BE49-F238E27FC236}">
                  <a16:creationId xmlns:a16="http://schemas.microsoft.com/office/drawing/2014/main" id="{3E467551-E584-4C86-A88A-2AB212043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795"/>
              <a:ext cx="792" cy="7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Factor Analytic</a:t>
              </a:r>
            </a:p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Models</a:t>
              </a:r>
              <a:r>
                <a:rPr lang="en-US" altLang="en-US" sz="19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4825" name="_s5126">
              <a:extLst>
                <a:ext uri="{FF2B5EF4-FFF2-40B4-BE49-F238E27FC236}">
                  <a16:creationId xmlns:a16="http://schemas.microsoft.com/office/drawing/2014/main" id="{067286AC-99F8-4F45-BDFC-97B2CE893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1821"/>
              <a:ext cx="792" cy="7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ATTENTION</a:t>
              </a:r>
            </a:p>
            <a:p>
              <a:pPr algn="ctr" eaLnBrk="1" hangingPunct="1"/>
              <a:r>
                <a:rPr lang="en-US" altLang="en-US" sz="1900" dirty="0">
                  <a:solidFill>
                    <a:schemeClr val="bg1"/>
                  </a:solidFill>
                  <a:latin typeface="Arial" panose="020B0604020202020204" pitchFamily="34" charset="0"/>
                </a:rPr>
                <a:t>MODELS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ctangle 2">
            <a:extLst>
              <a:ext uri="{FF2B5EF4-FFF2-40B4-BE49-F238E27FC236}">
                <a16:creationId xmlns:a16="http://schemas.microsoft.com/office/drawing/2014/main" id="{D39219F9-FFA5-4D5D-9641-942563DB8231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266700"/>
            <a:ext cx="8115300" cy="1612900"/>
          </a:xfrm>
        </p:spPr>
      </p:pic>
      <p:sp>
        <p:nvSpPr>
          <p:cNvPr id="22530" name="Rectangle 3">
            <a:extLst>
              <a:ext uri="{FF2B5EF4-FFF2-40B4-BE49-F238E27FC236}">
                <a16:creationId xmlns:a16="http://schemas.microsoft.com/office/drawing/2014/main" id="{D7B09A77-47F9-417C-8065-7A4E4F0EE4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/>
              <a:t>Attention consists of three separate underlying networks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50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>
                <a:solidFill>
                  <a:schemeClr val="hlink"/>
                </a:solidFill>
              </a:rPr>
              <a:t>Alerting</a:t>
            </a:r>
            <a:r>
              <a:rPr lang="en-US" altLang="en-US" sz="2500"/>
              <a:t>: Maintain an alert state(modulated by norepinephrine systems/frontal &amp; parietal cortex)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50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>
                <a:solidFill>
                  <a:schemeClr val="hlink"/>
                </a:solidFill>
              </a:rPr>
              <a:t>Orienting</a:t>
            </a:r>
            <a:r>
              <a:rPr lang="en-US" altLang="en-US" sz="2500"/>
              <a:t>: Focus our senses on target information (modulated by acetycholine/superior colliculus, pulvinar, frontal eye fields, temporal parietal junction superior parietal)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50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500">
                <a:solidFill>
                  <a:schemeClr val="hlink"/>
                </a:solidFill>
              </a:rPr>
              <a:t>Executive attention</a:t>
            </a:r>
            <a:r>
              <a:rPr lang="en-US" altLang="en-US" sz="2500"/>
              <a:t>: controls emotions &amp; other processes (modulated by dopamine/anterior cingulate, lateral prefrontal basal ganglia)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ctangle 2">
            <a:extLst>
              <a:ext uri="{FF2B5EF4-FFF2-40B4-BE49-F238E27FC236}">
                <a16:creationId xmlns:a16="http://schemas.microsoft.com/office/drawing/2014/main" id="{E2CA2762-8A5F-47E5-9EF1-E34D8DE30A5D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5600"/>
            <a:ext cx="8064500" cy="1384300"/>
          </a:xfrm>
        </p:spPr>
      </p:pic>
      <p:sp>
        <p:nvSpPr>
          <p:cNvPr id="37890" name="Rectangle 3">
            <a:extLst>
              <a:ext uri="{FF2B5EF4-FFF2-40B4-BE49-F238E27FC236}">
                <a16:creationId xmlns:a16="http://schemas.microsoft.com/office/drawing/2014/main" id="{00E80891-5559-4C44-9E6D-47377D50B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Description of WM</a:t>
            </a:r>
          </a:p>
          <a:p>
            <a:pPr eaLnBrk="1" hangingPunct="1">
              <a:defRPr/>
            </a:pPr>
            <a:r>
              <a:rPr lang="en-US" altLang="en-US" dirty="0"/>
              <a:t>Multiple systems necessary for successful storage and retrieval of info</a:t>
            </a:r>
          </a:p>
          <a:p>
            <a:pPr eaLnBrk="1" hangingPunct="1">
              <a:defRPr/>
            </a:pPr>
            <a:r>
              <a:rPr lang="en-US" altLang="en-US" dirty="0"/>
              <a:t>Set of processes that permits us to hold on to info until it is utilized or encoded or allows us to store it until we want to access it</a:t>
            </a:r>
          </a:p>
          <a:p>
            <a:pPr eaLnBrk="1" hangingPunct="1">
              <a:defRPr/>
            </a:pPr>
            <a:r>
              <a:rPr lang="en-US" altLang="en-US" dirty="0"/>
              <a:t>It is the term used to talk about all of the temporary storage and retrieval systems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2875</Words>
  <Application>Microsoft Macintosh PowerPoint</Application>
  <PresentationFormat>On-screen Show (4:3)</PresentationFormat>
  <Paragraphs>391</Paragraphs>
  <Slides>60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Calibri Light</vt:lpstr>
      <vt:lpstr>Times</vt:lpstr>
      <vt:lpstr>Verdana</vt:lpstr>
      <vt:lpstr>Wingdings</vt:lpstr>
      <vt:lpstr>Wingdings 2</vt:lpstr>
      <vt:lpstr>Office Theme</vt:lpstr>
      <vt:lpstr>???</vt:lpstr>
      <vt:lpstr>Validity and Reliability Review</vt:lpstr>
      <vt:lpstr>Types of Validity </vt:lpstr>
      <vt:lpstr>Types of Reliability </vt:lpstr>
      <vt:lpstr>PowerPoint Presentation</vt:lpstr>
      <vt:lpstr>Lecture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Multitasking Myth</vt:lpstr>
      <vt:lpstr>Clinical Models of Attention </vt:lpstr>
      <vt:lpstr>PowerPoint Presentation</vt:lpstr>
      <vt:lpstr>PowerPoint Presentation</vt:lpstr>
      <vt:lpstr>PowerPoint Presentation</vt:lpstr>
      <vt:lpstr>Fetal Alcohol Syndrome</vt:lpstr>
      <vt:lpstr>Right Hemisphere Disorder</vt:lpstr>
      <vt:lpstr>Aphasia</vt:lpstr>
      <vt:lpstr>Bottom Line…</vt:lpstr>
      <vt:lpstr>PowerPoint Presentation</vt:lpstr>
      <vt:lpstr>Attention Tests</vt:lpstr>
      <vt:lpstr>Test of Everyday Attention </vt:lpstr>
      <vt:lpstr>Test of Everyday Attention: 8 subtests</vt:lpstr>
      <vt:lpstr>Test of Everyday Attention: 8 subtests</vt:lpstr>
      <vt:lpstr>PowerPoint Presentation</vt:lpstr>
      <vt:lpstr>PowerPoint Presentation</vt:lpstr>
      <vt:lpstr>PowerPoint Presentation</vt:lpstr>
      <vt:lpstr>PowerPoint Presentation</vt:lpstr>
      <vt:lpstr>Attention Training</vt:lpstr>
      <vt:lpstr>PowerPoint Presentation</vt:lpstr>
      <vt:lpstr>Neuropsychological Rehabilitation:  An International Journal</vt:lpstr>
      <vt:lpstr>My Own Evolution with Attention Process Training </vt:lpstr>
      <vt:lpstr>Mechanism of Change is still Alteration of Cognitive Processing</vt:lpstr>
      <vt:lpstr>Consistent Themes Across the Literature</vt:lpstr>
      <vt:lpstr>Without clear evidence… how should clinicians treat their clients now?</vt:lpstr>
      <vt:lpstr>Hypothesis 1: Candidacy</vt:lpstr>
      <vt:lpstr>Hypothesis 2: Active Ingredients</vt:lpstr>
      <vt:lpstr>Hypothesis #3: Not all Cognitive  Domains are Equally Responsive or Equivalently Impaired</vt:lpstr>
      <vt:lpstr>Hypothesis 4: Multilevel Outcome  Measure Necessary to Analyze Change</vt:lpstr>
      <vt:lpstr>PowerPoint Presentation</vt:lpstr>
      <vt:lpstr>Goal Attainment Scaling  Self Selected Therapy Goals</vt:lpstr>
      <vt:lpstr>PowerPoint Presentation</vt:lpstr>
      <vt:lpstr>Treatment Approach—12 sessions including comprehensive assessment</vt:lpstr>
      <vt:lpstr>Outcome</vt:lpstr>
      <vt:lpstr>APT/AIM Therapy Principles</vt:lpstr>
      <vt:lpstr>A Clinical Model of Attention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5</vt:lpstr>
      <vt:lpstr>PowerPoint Presentation</vt:lpstr>
      <vt:lpstr>PowerPoint Presentation</vt:lpstr>
      <vt:lpstr>PowerPoint Presentation</vt:lpstr>
      <vt:lpstr>Home Practice</vt:lpstr>
      <vt:lpstr>PowerPoint Presentation</vt:lpstr>
      <vt:lpstr>You Should be able to…</vt:lpstr>
    </vt:vector>
  </TitlesOfParts>
  <Company>뿿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</dc:title>
  <dc:creator>McKay Moore-Sohlberg</dc:creator>
  <cp:lastModifiedBy>Jim Wright</cp:lastModifiedBy>
  <cp:revision>121</cp:revision>
  <dcterms:created xsi:type="dcterms:W3CDTF">2012-01-24T20:03:14Z</dcterms:created>
  <dcterms:modified xsi:type="dcterms:W3CDTF">2021-01-17T20:20:17Z</dcterms:modified>
</cp:coreProperties>
</file>