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301" r:id="rId2"/>
    <p:sldId id="324" r:id="rId3"/>
    <p:sldId id="257" r:id="rId4"/>
    <p:sldId id="274" r:id="rId5"/>
    <p:sldId id="269" r:id="rId6"/>
    <p:sldId id="258" r:id="rId7"/>
    <p:sldId id="259" r:id="rId8"/>
    <p:sldId id="273" r:id="rId9"/>
    <p:sldId id="271" r:id="rId10"/>
    <p:sldId id="276" r:id="rId11"/>
    <p:sldId id="262" r:id="rId12"/>
    <p:sldId id="317" r:id="rId13"/>
    <p:sldId id="261" r:id="rId14"/>
    <p:sldId id="267" r:id="rId15"/>
    <p:sldId id="263" r:id="rId16"/>
    <p:sldId id="318" r:id="rId17"/>
    <p:sldId id="319" r:id="rId18"/>
    <p:sldId id="320" r:id="rId19"/>
    <p:sldId id="321" r:id="rId20"/>
    <p:sldId id="322" r:id="rId21"/>
    <p:sldId id="323" r:id="rId22"/>
    <p:sldId id="300" r:id="rId23"/>
    <p:sldId id="275" r:id="rId24"/>
    <p:sldId id="270" r:id="rId25"/>
    <p:sldId id="277" r:id="rId26"/>
    <p:sldId id="278" r:id="rId27"/>
    <p:sldId id="279" r:id="rId28"/>
    <p:sldId id="280" r:id="rId29"/>
    <p:sldId id="281" r:id="rId30"/>
    <p:sldId id="282" r:id="rId31"/>
    <p:sldId id="327" r:id="rId32"/>
    <p:sldId id="283" r:id="rId33"/>
    <p:sldId id="285" r:id="rId34"/>
    <p:sldId id="310" r:id="rId35"/>
    <p:sldId id="295" r:id="rId36"/>
    <p:sldId id="316" r:id="rId37"/>
    <p:sldId id="286" r:id="rId38"/>
    <p:sldId id="287" r:id="rId39"/>
    <p:sldId id="302" r:id="rId40"/>
    <p:sldId id="288" r:id="rId41"/>
    <p:sldId id="289" r:id="rId42"/>
    <p:sldId id="290" r:id="rId43"/>
    <p:sldId id="291" r:id="rId44"/>
    <p:sldId id="304" r:id="rId45"/>
    <p:sldId id="326" r:id="rId46"/>
    <p:sldId id="296" r:id="rId47"/>
    <p:sldId id="325" r:id="rId48"/>
    <p:sldId id="30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0"/>
    <p:restoredTop sz="83798"/>
  </p:normalViewPr>
  <p:slideViewPr>
    <p:cSldViewPr snapToGrid="0" snapToObjects="1">
      <p:cViewPr varScale="1">
        <p:scale>
          <a:sx n="92" d="100"/>
          <a:sy n="92" d="100"/>
        </p:scale>
        <p:origin x="1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21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C7A67-A1EE-214A-AA3D-229E5EF25891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34F3F8-0FA1-5748-8E62-B5BED887C2B1}">
      <dgm:prSet phldrT="[Text]"/>
      <dgm:spPr/>
      <dgm:t>
        <a:bodyPr/>
        <a:lstStyle/>
        <a:p>
          <a:r>
            <a:rPr lang="en-US" dirty="0"/>
            <a:t>EF Domain </a:t>
          </a:r>
        </a:p>
      </dgm:t>
    </dgm:pt>
    <dgm:pt modelId="{D95E3703-DC4E-124E-9F6B-F2CE8B407F9E}" type="parTrans" cxnId="{08F405B5-4EB5-9543-B803-179ABAA8F347}">
      <dgm:prSet/>
      <dgm:spPr/>
      <dgm:t>
        <a:bodyPr/>
        <a:lstStyle/>
        <a:p>
          <a:endParaRPr lang="en-US"/>
        </a:p>
      </dgm:t>
    </dgm:pt>
    <dgm:pt modelId="{7B82D207-E4C7-C841-91E7-CE1C90E84660}" type="sibTrans" cxnId="{08F405B5-4EB5-9543-B803-179ABAA8F347}">
      <dgm:prSet/>
      <dgm:spPr/>
      <dgm:t>
        <a:bodyPr/>
        <a:lstStyle/>
        <a:p>
          <a:endParaRPr lang="en-US"/>
        </a:p>
      </dgm:t>
    </dgm:pt>
    <dgm:pt modelId="{98C51816-8AF1-7647-AB67-925561E40EB1}">
      <dgm:prSet phldrT="[Text]"/>
      <dgm:spPr/>
      <dgm:t>
        <a:bodyPr/>
        <a:lstStyle/>
        <a:p>
          <a:r>
            <a:rPr lang="en-US" dirty="0"/>
            <a:t>Initiation &amp; drive</a:t>
          </a:r>
        </a:p>
      </dgm:t>
    </dgm:pt>
    <dgm:pt modelId="{3BEAE50F-142C-D548-9092-2BC37C1E26F8}" type="parTrans" cxnId="{684A9487-38F6-6A40-BCFD-A7B85FE91121}">
      <dgm:prSet/>
      <dgm:spPr/>
      <dgm:t>
        <a:bodyPr/>
        <a:lstStyle/>
        <a:p>
          <a:endParaRPr lang="en-US"/>
        </a:p>
      </dgm:t>
    </dgm:pt>
    <dgm:pt modelId="{B6EFBA24-10D8-A745-915F-D282F5154437}" type="sibTrans" cxnId="{684A9487-38F6-6A40-BCFD-A7B85FE91121}">
      <dgm:prSet/>
      <dgm:spPr/>
      <dgm:t>
        <a:bodyPr/>
        <a:lstStyle/>
        <a:p>
          <a:endParaRPr lang="en-US"/>
        </a:p>
      </dgm:t>
    </dgm:pt>
    <dgm:pt modelId="{FCB043D9-AE7E-4248-AD2E-F42745B80CA1}">
      <dgm:prSet phldrT="[Text]"/>
      <dgm:spPr/>
      <dgm:t>
        <a:bodyPr/>
        <a:lstStyle/>
        <a:p>
          <a:r>
            <a:rPr lang="en-US" dirty="0"/>
            <a:t>Applied to Communication Disorder</a:t>
          </a:r>
        </a:p>
      </dgm:t>
    </dgm:pt>
    <dgm:pt modelId="{61B4CBDA-9CAF-7D4B-86A5-850829650F52}" type="parTrans" cxnId="{9E857EC4-17BB-0948-AEDA-9C3376C940CA}">
      <dgm:prSet/>
      <dgm:spPr/>
      <dgm:t>
        <a:bodyPr/>
        <a:lstStyle/>
        <a:p>
          <a:endParaRPr lang="en-US"/>
        </a:p>
      </dgm:t>
    </dgm:pt>
    <dgm:pt modelId="{23B6A9DC-7B21-7041-AF7D-4C948F095954}" type="sibTrans" cxnId="{9E857EC4-17BB-0948-AEDA-9C3376C940CA}">
      <dgm:prSet/>
      <dgm:spPr/>
      <dgm:t>
        <a:bodyPr/>
        <a:lstStyle/>
        <a:p>
          <a:endParaRPr lang="en-US"/>
        </a:p>
      </dgm:t>
    </dgm:pt>
    <dgm:pt modelId="{C17B6FF0-B37B-3148-A3FD-B5363833E1B0}">
      <dgm:prSet phldrT="[Text]"/>
      <dgm:spPr/>
      <dgm:t>
        <a:bodyPr/>
        <a:lstStyle/>
        <a:p>
          <a:r>
            <a:rPr lang="en-US" dirty="0"/>
            <a:t>Does not initiate conversation</a:t>
          </a:r>
        </a:p>
      </dgm:t>
    </dgm:pt>
    <dgm:pt modelId="{338A4EC8-7988-F445-9221-068A2BD43049}" type="parTrans" cxnId="{CACB7309-A3D3-FC40-A17A-40D20687C7AA}">
      <dgm:prSet/>
      <dgm:spPr/>
      <dgm:t>
        <a:bodyPr/>
        <a:lstStyle/>
        <a:p>
          <a:endParaRPr lang="en-US"/>
        </a:p>
      </dgm:t>
    </dgm:pt>
    <dgm:pt modelId="{6C0C416B-91C6-D241-AE49-9EAB21361C4F}" type="sibTrans" cxnId="{CACB7309-A3D3-FC40-A17A-40D20687C7AA}">
      <dgm:prSet/>
      <dgm:spPr/>
      <dgm:t>
        <a:bodyPr/>
        <a:lstStyle/>
        <a:p>
          <a:endParaRPr lang="en-US"/>
        </a:p>
      </dgm:t>
    </dgm:pt>
    <dgm:pt modelId="{2092EEE8-149B-7745-917F-7FBCF87508CE}">
      <dgm:prSet phldrT="[Text]"/>
      <dgm:spPr/>
      <dgm:t>
        <a:bodyPr/>
        <a:lstStyle/>
        <a:p>
          <a:r>
            <a:rPr lang="en-US" dirty="0"/>
            <a:t>Applied to shopping</a:t>
          </a:r>
        </a:p>
      </dgm:t>
    </dgm:pt>
    <dgm:pt modelId="{0C2606C8-AF02-0D45-A3E5-48AE1EB48E93}" type="parTrans" cxnId="{1FD1DAB0-0A52-974F-BA5F-9D8A6C69A2A3}">
      <dgm:prSet/>
      <dgm:spPr/>
      <dgm:t>
        <a:bodyPr/>
        <a:lstStyle/>
        <a:p>
          <a:endParaRPr lang="en-US"/>
        </a:p>
      </dgm:t>
    </dgm:pt>
    <dgm:pt modelId="{CEE8DD62-1BC9-484E-87AD-573DDAB5D436}" type="sibTrans" cxnId="{1FD1DAB0-0A52-974F-BA5F-9D8A6C69A2A3}">
      <dgm:prSet/>
      <dgm:spPr/>
      <dgm:t>
        <a:bodyPr/>
        <a:lstStyle/>
        <a:p>
          <a:endParaRPr lang="en-US"/>
        </a:p>
      </dgm:t>
    </dgm:pt>
    <dgm:pt modelId="{9F936DE7-E6B4-EA49-B8F8-7ABA1D91F5B1}">
      <dgm:prSet phldrT="[Text]"/>
      <dgm:spPr/>
      <dgm:t>
        <a:bodyPr/>
        <a:lstStyle/>
        <a:p>
          <a:r>
            <a:rPr lang="en-US" dirty="0"/>
            <a:t>Does not go shopping even when fridge empty</a:t>
          </a:r>
        </a:p>
      </dgm:t>
    </dgm:pt>
    <dgm:pt modelId="{CD31A34E-5747-B148-9CE0-CC49D2E120D3}" type="parTrans" cxnId="{7654C6EB-87A1-394D-A48B-5AF5E9ED72AC}">
      <dgm:prSet/>
      <dgm:spPr/>
      <dgm:t>
        <a:bodyPr/>
        <a:lstStyle/>
        <a:p>
          <a:endParaRPr lang="en-US"/>
        </a:p>
      </dgm:t>
    </dgm:pt>
    <dgm:pt modelId="{443E4419-A8A8-C64E-8922-2C85ABE72C5B}" type="sibTrans" cxnId="{7654C6EB-87A1-394D-A48B-5AF5E9ED72AC}">
      <dgm:prSet/>
      <dgm:spPr/>
      <dgm:t>
        <a:bodyPr/>
        <a:lstStyle/>
        <a:p>
          <a:endParaRPr lang="en-US"/>
        </a:p>
      </dgm:t>
    </dgm:pt>
    <dgm:pt modelId="{D862A7D7-BE1D-4143-9AC1-3EE7E3249EF3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2AD48B71-AF21-A642-B1F2-C897860A36F2}" type="parTrans" cxnId="{E4E913A3-76E0-A744-9BD1-64AFC2164564}">
      <dgm:prSet/>
      <dgm:spPr/>
      <dgm:t>
        <a:bodyPr/>
        <a:lstStyle/>
        <a:p>
          <a:endParaRPr lang="en-US"/>
        </a:p>
      </dgm:t>
    </dgm:pt>
    <dgm:pt modelId="{63DA483B-D001-B94F-B8CF-39ADC0243AB3}" type="sibTrans" cxnId="{E4E913A3-76E0-A744-9BD1-64AFC2164564}">
      <dgm:prSet/>
      <dgm:spPr/>
      <dgm:t>
        <a:bodyPr/>
        <a:lstStyle/>
        <a:p>
          <a:endParaRPr lang="en-US"/>
        </a:p>
      </dgm:t>
    </dgm:pt>
    <dgm:pt modelId="{21F50271-4B43-8E40-B4AD-B7A9799E08CE}">
      <dgm:prSet phldrT="[Text]"/>
      <dgm:spPr/>
      <dgm:t>
        <a:bodyPr/>
        <a:lstStyle/>
        <a:p>
          <a:r>
            <a:rPr lang="en-US" dirty="0"/>
            <a:t>Response inhibition</a:t>
          </a:r>
        </a:p>
      </dgm:t>
    </dgm:pt>
    <dgm:pt modelId="{A0773672-6467-064E-A88C-4535F07E2A47}" type="parTrans" cxnId="{856DE2B1-AF98-C141-89B0-66B7834FAFF5}">
      <dgm:prSet/>
      <dgm:spPr/>
    </dgm:pt>
    <dgm:pt modelId="{3CE6D53C-DABC-FC40-BD98-8F9719FB93F5}" type="sibTrans" cxnId="{856DE2B1-AF98-C141-89B0-66B7834FAFF5}">
      <dgm:prSet/>
      <dgm:spPr/>
    </dgm:pt>
    <dgm:pt modelId="{50157C68-2EF6-B643-A157-91A07440F333}">
      <dgm:prSet phldrT="[Text]"/>
      <dgm:spPr/>
      <dgm:t>
        <a:bodyPr/>
        <a:lstStyle/>
        <a:p>
          <a:r>
            <a:rPr lang="en-US" dirty="0"/>
            <a:t>Task persistence</a:t>
          </a:r>
        </a:p>
      </dgm:t>
    </dgm:pt>
    <dgm:pt modelId="{126942C9-B468-7847-AA88-1DB975108525}" type="parTrans" cxnId="{4F4B895C-06A2-0046-A879-19EB1D26BF15}">
      <dgm:prSet/>
      <dgm:spPr/>
    </dgm:pt>
    <dgm:pt modelId="{3B45EAFC-807C-784C-82ED-B75FD405BAAE}" type="sibTrans" cxnId="{4F4B895C-06A2-0046-A879-19EB1D26BF15}">
      <dgm:prSet/>
      <dgm:spPr/>
    </dgm:pt>
    <dgm:pt modelId="{DD021708-2A44-CC41-973D-51F7C021153A}">
      <dgm:prSet phldrT="[Text]"/>
      <dgm:spPr/>
      <dgm:t>
        <a:bodyPr/>
        <a:lstStyle/>
        <a:p>
          <a:r>
            <a:rPr lang="en-US" dirty="0"/>
            <a:t>Organization</a:t>
          </a:r>
        </a:p>
      </dgm:t>
    </dgm:pt>
    <dgm:pt modelId="{A15356DC-A376-7945-9179-3A04BD2C1C8D}" type="parTrans" cxnId="{FF435F90-ABFE-F84F-B6C7-0ECBF049015F}">
      <dgm:prSet/>
      <dgm:spPr/>
    </dgm:pt>
    <dgm:pt modelId="{03762238-74B6-974B-AA0D-952CE03F60F9}" type="sibTrans" cxnId="{FF435F90-ABFE-F84F-B6C7-0ECBF049015F}">
      <dgm:prSet/>
      <dgm:spPr/>
    </dgm:pt>
    <dgm:pt modelId="{0DE6941C-6C32-8A49-9E42-6EAA9670432E}">
      <dgm:prSet phldrT="[Text]"/>
      <dgm:spPr/>
      <dgm:t>
        <a:bodyPr/>
        <a:lstStyle/>
        <a:p>
          <a:r>
            <a:rPr lang="en-US" dirty="0"/>
            <a:t>Generative thinking</a:t>
          </a:r>
        </a:p>
      </dgm:t>
    </dgm:pt>
    <dgm:pt modelId="{9721E253-D7AD-3541-B978-24EAF4F2DCF4}" type="parTrans" cxnId="{1B19689A-DD39-9349-B821-65DB5192B485}">
      <dgm:prSet/>
      <dgm:spPr/>
    </dgm:pt>
    <dgm:pt modelId="{27EC4134-FB57-CD4E-B854-7F00E009E6A4}" type="sibTrans" cxnId="{1B19689A-DD39-9349-B821-65DB5192B485}">
      <dgm:prSet/>
      <dgm:spPr/>
    </dgm:pt>
    <dgm:pt modelId="{AFA3EE0D-C6B8-564A-BA03-A91D9F2E2354}">
      <dgm:prSet phldrT="[Text]"/>
      <dgm:spPr/>
      <dgm:t>
        <a:bodyPr/>
        <a:lstStyle/>
        <a:p>
          <a:r>
            <a:rPr lang="en-US" dirty="0"/>
            <a:t>Awareness</a:t>
          </a:r>
        </a:p>
      </dgm:t>
    </dgm:pt>
    <dgm:pt modelId="{82714CED-F551-D748-9CB9-D648418AAAE2}" type="parTrans" cxnId="{B9E194D9-07C1-5C4F-807A-7B3DBCCCDEE8}">
      <dgm:prSet/>
      <dgm:spPr/>
    </dgm:pt>
    <dgm:pt modelId="{7FFC676D-F51F-8746-B983-2991CF467477}" type="sibTrans" cxnId="{B9E194D9-07C1-5C4F-807A-7B3DBCCCDEE8}">
      <dgm:prSet/>
      <dgm:spPr/>
    </dgm:pt>
    <dgm:pt modelId="{1CBD4F7D-CA46-D347-848C-9842D7D12659}">
      <dgm:prSet phldrT="[Text]"/>
      <dgm:spPr/>
      <dgm:t>
        <a:bodyPr/>
        <a:lstStyle/>
        <a:p>
          <a:r>
            <a:rPr lang="en-US" dirty="0"/>
            <a:t>Inappropriate comments</a:t>
          </a:r>
        </a:p>
      </dgm:t>
    </dgm:pt>
    <dgm:pt modelId="{A11FE9B7-547F-A046-A089-F06F3908674F}" type="parTrans" cxnId="{5214D946-A668-C04A-8E01-18B3E134894E}">
      <dgm:prSet/>
      <dgm:spPr/>
    </dgm:pt>
    <dgm:pt modelId="{2E80B18C-8285-5647-8178-3590BD51CBEB}" type="sibTrans" cxnId="{5214D946-A668-C04A-8E01-18B3E134894E}">
      <dgm:prSet/>
      <dgm:spPr/>
    </dgm:pt>
    <dgm:pt modelId="{586D444F-224C-3B4F-A94E-7EF8C4F386EC}">
      <dgm:prSet phldrT="[Text]"/>
      <dgm:spPr/>
      <dgm:t>
        <a:bodyPr/>
        <a:lstStyle/>
        <a:p>
          <a:r>
            <a:rPr lang="en-US" dirty="0"/>
            <a:t>Poor topic maintenance</a:t>
          </a:r>
        </a:p>
      </dgm:t>
    </dgm:pt>
    <dgm:pt modelId="{9BD7923D-FD2A-324C-98FC-BDCDA0D54B48}" type="parTrans" cxnId="{85FD697B-0703-2B46-8699-AE2EE6B89526}">
      <dgm:prSet/>
      <dgm:spPr/>
    </dgm:pt>
    <dgm:pt modelId="{C83806B2-052B-AB44-9198-C333E65CF37D}" type="sibTrans" cxnId="{85FD697B-0703-2B46-8699-AE2EE6B89526}">
      <dgm:prSet/>
      <dgm:spPr/>
    </dgm:pt>
    <dgm:pt modelId="{39DB5D4D-2D1D-0141-B90D-8A7E4252E884}">
      <dgm:prSet phldrT="[Text]"/>
      <dgm:spPr/>
      <dgm:t>
        <a:bodyPr/>
        <a:lstStyle/>
        <a:p>
          <a:r>
            <a:rPr lang="en-US" dirty="0"/>
            <a:t>Poor verbal organization</a:t>
          </a:r>
        </a:p>
      </dgm:t>
    </dgm:pt>
    <dgm:pt modelId="{101C7B4A-63E2-5242-B200-6C7DA05F38C2}" type="parTrans" cxnId="{33D95C43-CC2E-3544-9AA5-81D6D821C6F4}">
      <dgm:prSet/>
      <dgm:spPr/>
    </dgm:pt>
    <dgm:pt modelId="{564ABEB0-B8C8-3342-8138-734C165AE2AF}" type="sibTrans" cxnId="{33D95C43-CC2E-3544-9AA5-81D6D821C6F4}">
      <dgm:prSet/>
      <dgm:spPr/>
    </dgm:pt>
    <dgm:pt modelId="{29FB5D3D-3D42-904C-8885-28E133997882}">
      <dgm:prSet phldrT="[Text]"/>
      <dgm:spPr/>
      <dgm:t>
        <a:bodyPr/>
        <a:lstStyle/>
        <a:p>
          <a:r>
            <a:rPr lang="en-US" dirty="0"/>
            <a:t>Little to say; trouble with open-ended ?</a:t>
          </a:r>
          <a:r>
            <a:rPr lang="en-US" dirty="0" err="1"/>
            <a:t>s</a:t>
          </a:r>
          <a:endParaRPr lang="en-US" dirty="0"/>
        </a:p>
      </dgm:t>
    </dgm:pt>
    <dgm:pt modelId="{EC934FBE-3D3F-F446-A37A-80A2D84A1642}" type="parTrans" cxnId="{B8490E0F-676B-654F-9F2C-A0817018977E}">
      <dgm:prSet/>
      <dgm:spPr/>
    </dgm:pt>
    <dgm:pt modelId="{4B1183E5-DA25-FD47-BFE7-C019704202D6}" type="sibTrans" cxnId="{B8490E0F-676B-654F-9F2C-A0817018977E}">
      <dgm:prSet/>
      <dgm:spPr/>
    </dgm:pt>
    <dgm:pt modelId="{E6DAF9F4-67BC-0F41-A0A8-5544F95CEA9D}">
      <dgm:prSet phldrT="[Text]"/>
      <dgm:spPr/>
      <dgm:t>
        <a:bodyPr/>
        <a:lstStyle/>
        <a:p>
          <a:r>
            <a:rPr lang="en-US" dirty="0"/>
            <a:t>Does not seem to notice if others are not interested in topic</a:t>
          </a:r>
        </a:p>
      </dgm:t>
    </dgm:pt>
    <dgm:pt modelId="{16B96E74-79FC-6847-BAFA-B67CA1264B1A}" type="parTrans" cxnId="{DC9CF00E-B5CC-8C4B-BB5A-EE6B16C086FD}">
      <dgm:prSet/>
      <dgm:spPr/>
    </dgm:pt>
    <dgm:pt modelId="{4C7FA0E0-0CC4-144A-8915-3B8F6DC2F616}" type="sibTrans" cxnId="{DC9CF00E-B5CC-8C4B-BB5A-EE6B16C086FD}">
      <dgm:prSet/>
      <dgm:spPr/>
    </dgm:pt>
    <dgm:pt modelId="{A0C0F1C0-91A0-D241-B87D-D98206EE1B40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F0E5D02D-789E-D545-B666-E4404FA4211D}" type="parTrans" cxnId="{12EC63A3-EBA1-4F43-B7C7-890B7FEE45EB}">
      <dgm:prSet/>
      <dgm:spPr/>
    </dgm:pt>
    <dgm:pt modelId="{7070906C-A16A-E14D-8E07-DD435B3A2137}" type="sibTrans" cxnId="{12EC63A3-EBA1-4F43-B7C7-890B7FEE45EB}">
      <dgm:prSet/>
      <dgm:spPr/>
    </dgm:pt>
    <dgm:pt modelId="{217F75D6-1CF2-2144-A8B5-0DE7D5E59C9F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D5874FAD-437A-9347-816E-98A5D5A85355}" type="parTrans" cxnId="{929D2900-F110-BA41-B697-1FA8B2E10CD3}">
      <dgm:prSet/>
      <dgm:spPr/>
    </dgm:pt>
    <dgm:pt modelId="{BD21599C-01C4-5C43-A312-7D72DD160CF2}" type="sibTrans" cxnId="{929D2900-F110-BA41-B697-1FA8B2E10CD3}">
      <dgm:prSet/>
      <dgm:spPr/>
    </dgm:pt>
    <dgm:pt modelId="{F5B6D4D4-38E5-FC42-AB11-795917EDE83C}" type="pres">
      <dgm:prSet presAssocID="{280C7A67-A1EE-214A-AA3D-229E5EF25891}" presName="Name0" presStyleCnt="0">
        <dgm:presLayoutVars>
          <dgm:dir/>
          <dgm:animLvl val="lvl"/>
          <dgm:resizeHandles val="exact"/>
        </dgm:presLayoutVars>
      </dgm:prSet>
      <dgm:spPr/>
    </dgm:pt>
    <dgm:pt modelId="{BAB42258-C712-5D4B-BC31-BE94C36C997E}" type="pres">
      <dgm:prSet presAssocID="{6634F3F8-0FA1-5748-8E62-B5BED887C2B1}" presName="composite" presStyleCnt="0"/>
      <dgm:spPr/>
    </dgm:pt>
    <dgm:pt modelId="{384611A8-D90C-9349-A591-C4D0F3D46A9B}" type="pres">
      <dgm:prSet presAssocID="{6634F3F8-0FA1-5748-8E62-B5BED887C2B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9250844-3C33-B642-A13C-764FB960DD9D}" type="pres">
      <dgm:prSet presAssocID="{6634F3F8-0FA1-5748-8E62-B5BED887C2B1}" presName="desTx" presStyleLbl="alignAccFollowNode1" presStyleIdx="0" presStyleCnt="3">
        <dgm:presLayoutVars>
          <dgm:bulletEnabled val="1"/>
        </dgm:presLayoutVars>
      </dgm:prSet>
      <dgm:spPr/>
    </dgm:pt>
    <dgm:pt modelId="{97BC56B4-AB69-B941-9C76-B1B7D5B643A6}" type="pres">
      <dgm:prSet presAssocID="{7B82D207-E4C7-C841-91E7-CE1C90E84660}" presName="space" presStyleCnt="0"/>
      <dgm:spPr/>
    </dgm:pt>
    <dgm:pt modelId="{C163E21A-70FD-E848-9023-BEF9C36DDF94}" type="pres">
      <dgm:prSet presAssocID="{FCB043D9-AE7E-4248-AD2E-F42745B80CA1}" presName="composite" presStyleCnt="0"/>
      <dgm:spPr/>
    </dgm:pt>
    <dgm:pt modelId="{F4FF4CE5-81E7-ED42-B92A-7B30EE12B5F7}" type="pres">
      <dgm:prSet presAssocID="{FCB043D9-AE7E-4248-AD2E-F42745B80CA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B39AD1D-2CB7-864A-92C9-6FADBD7EED48}" type="pres">
      <dgm:prSet presAssocID="{FCB043D9-AE7E-4248-AD2E-F42745B80CA1}" presName="desTx" presStyleLbl="alignAccFollowNode1" presStyleIdx="1" presStyleCnt="3">
        <dgm:presLayoutVars>
          <dgm:bulletEnabled val="1"/>
        </dgm:presLayoutVars>
      </dgm:prSet>
      <dgm:spPr/>
    </dgm:pt>
    <dgm:pt modelId="{C1310F8F-5B53-3B43-A33D-A80E54138DEE}" type="pres">
      <dgm:prSet presAssocID="{23B6A9DC-7B21-7041-AF7D-4C948F095954}" presName="space" presStyleCnt="0"/>
      <dgm:spPr/>
    </dgm:pt>
    <dgm:pt modelId="{BE8B25B4-0C59-EF40-8D9A-97388CA78358}" type="pres">
      <dgm:prSet presAssocID="{2092EEE8-149B-7745-917F-7FBCF87508CE}" presName="composite" presStyleCnt="0"/>
      <dgm:spPr/>
    </dgm:pt>
    <dgm:pt modelId="{7389346B-EEB5-DE4A-9818-296DACCE0C89}" type="pres">
      <dgm:prSet presAssocID="{2092EEE8-149B-7745-917F-7FBCF87508C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B7366B6-6DEA-9E48-9F66-124534D53196}" type="pres">
      <dgm:prSet presAssocID="{2092EEE8-149B-7745-917F-7FBCF87508C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29D2900-F110-BA41-B697-1FA8B2E10CD3}" srcId="{2092EEE8-149B-7745-917F-7FBCF87508CE}" destId="{217F75D6-1CF2-2144-A8B5-0DE7D5E59C9F}" srcOrd="3" destOrd="0" parTransId="{D5874FAD-437A-9347-816E-98A5D5A85355}" sibTransId="{BD21599C-01C4-5C43-A312-7D72DD160CF2}"/>
    <dgm:cxn modelId="{CACB7309-A3D3-FC40-A17A-40D20687C7AA}" srcId="{FCB043D9-AE7E-4248-AD2E-F42745B80CA1}" destId="{C17B6FF0-B37B-3148-A3FD-B5363833E1B0}" srcOrd="0" destOrd="0" parTransId="{338A4EC8-7988-F445-9221-068A2BD43049}" sibTransId="{6C0C416B-91C6-D241-AE49-9EAB21361C4F}"/>
    <dgm:cxn modelId="{DC9CF00E-B5CC-8C4B-BB5A-EE6B16C086FD}" srcId="{FCB043D9-AE7E-4248-AD2E-F42745B80CA1}" destId="{E6DAF9F4-67BC-0F41-A0A8-5544F95CEA9D}" srcOrd="5" destOrd="0" parTransId="{16B96E74-79FC-6847-BAFA-B67CA1264B1A}" sibTransId="{4C7FA0E0-0CC4-144A-8915-3B8F6DC2F616}"/>
    <dgm:cxn modelId="{B8490E0F-676B-654F-9F2C-A0817018977E}" srcId="{FCB043D9-AE7E-4248-AD2E-F42745B80CA1}" destId="{29FB5D3D-3D42-904C-8885-28E133997882}" srcOrd="4" destOrd="0" parTransId="{EC934FBE-3D3F-F446-A37A-80A2D84A1642}" sibTransId="{4B1183E5-DA25-FD47-BFE7-C019704202D6}"/>
    <dgm:cxn modelId="{8B2B420F-A84B-A641-880D-2732FFF190F6}" type="presOf" srcId="{C17B6FF0-B37B-3148-A3FD-B5363833E1B0}" destId="{8B39AD1D-2CB7-864A-92C9-6FADBD7EED48}" srcOrd="0" destOrd="0" presId="urn:microsoft.com/office/officeart/2005/8/layout/hList1"/>
    <dgm:cxn modelId="{2531172C-44EB-4844-987F-F38005360F2D}" type="presOf" srcId="{98C51816-8AF1-7647-AB67-925561E40EB1}" destId="{C9250844-3C33-B642-A13C-764FB960DD9D}" srcOrd="0" destOrd="0" presId="urn:microsoft.com/office/officeart/2005/8/layout/hList1"/>
    <dgm:cxn modelId="{F9B4D42F-A853-3340-A117-0ABB17C597CD}" type="presOf" srcId="{E6DAF9F4-67BC-0F41-A0A8-5544F95CEA9D}" destId="{8B39AD1D-2CB7-864A-92C9-6FADBD7EED48}" srcOrd="0" destOrd="5" presId="urn:microsoft.com/office/officeart/2005/8/layout/hList1"/>
    <dgm:cxn modelId="{C8000E36-2BAE-574D-B296-6E69E0C6C14F}" type="presOf" srcId="{D862A7D7-BE1D-4143-9AC1-3EE7E3249EF3}" destId="{0B7366B6-6DEA-9E48-9F66-124534D53196}" srcOrd="0" destOrd="1" presId="urn:microsoft.com/office/officeart/2005/8/layout/hList1"/>
    <dgm:cxn modelId="{EB6F8942-157B-CC44-8B55-5F375FD5F884}" type="presOf" srcId="{280C7A67-A1EE-214A-AA3D-229E5EF25891}" destId="{F5B6D4D4-38E5-FC42-AB11-795917EDE83C}" srcOrd="0" destOrd="0" presId="urn:microsoft.com/office/officeart/2005/8/layout/hList1"/>
    <dgm:cxn modelId="{33D95C43-CC2E-3544-9AA5-81D6D821C6F4}" srcId="{FCB043D9-AE7E-4248-AD2E-F42745B80CA1}" destId="{39DB5D4D-2D1D-0141-B90D-8A7E4252E884}" srcOrd="3" destOrd="0" parTransId="{101C7B4A-63E2-5242-B200-6C7DA05F38C2}" sibTransId="{564ABEB0-B8C8-3342-8138-734C165AE2AF}"/>
    <dgm:cxn modelId="{5214D946-A668-C04A-8E01-18B3E134894E}" srcId="{FCB043D9-AE7E-4248-AD2E-F42745B80CA1}" destId="{1CBD4F7D-CA46-D347-848C-9842D7D12659}" srcOrd="1" destOrd="0" parTransId="{A11FE9B7-547F-A046-A089-F06F3908674F}" sibTransId="{2E80B18C-8285-5647-8178-3590BD51CBEB}"/>
    <dgm:cxn modelId="{8A368F47-32F1-CB44-9DD8-7316F9EB7237}" type="presOf" srcId="{0DE6941C-6C32-8A49-9E42-6EAA9670432E}" destId="{C9250844-3C33-B642-A13C-764FB960DD9D}" srcOrd="0" destOrd="4" presId="urn:microsoft.com/office/officeart/2005/8/layout/hList1"/>
    <dgm:cxn modelId="{4F4B895C-06A2-0046-A879-19EB1D26BF15}" srcId="{6634F3F8-0FA1-5748-8E62-B5BED887C2B1}" destId="{50157C68-2EF6-B643-A157-91A07440F333}" srcOrd="2" destOrd="0" parTransId="{126942C9-B468-7847-AA88-1DB975108525}" sibTransId="{3B45EAFC-807C-784C-82ED-B75FD405BAAE}"/>
    <dgm:cxn modelId="{DC5D665D-8466-A04C-AED9-2925925B822A}" type="presOf" srcId="{217F75D6-1CF2-2144-A8B5-0DE7D5E59C9F}" destId="{0B7366B6-6DEA-9E48-9F66-124534D53196}" srcOrd="0" destOrd="3" presId="urn:microsoft.com/office/officeart/2005/8/layout/hList1"/>
    <dgm:cxn modelId="{61FC826E-C8C8-A44C-B1EE-5D524B716A34}" type="presOf" srcId="{DD021708-2A44-CC41-973D-51F7C021153A}" destId="{C9250844-3C33-B642-A13C-764FB960DD9D}" srcOrd="0" destOrd="3" presId="urn:microsoft.com/office/officeart/2005/8/layout/hList1"/>
    <dgm:cxn modelId="{6BB40072-C697-984F-BE01-ED3CFF0CD3FD}" type="presOf" srcId="{21F50271-4B43-8E40-B4AD-B7A9799E08CE}" destId="{C9250844-3C33-B642-A13C-764FB960DD9D}" srcOrd="0" destOrd="1" presId="urn:microsoft.com/office/officeart/2005/8/layout/hList1"/>
    <dgm:cxn modelId="{85FD697B-0703-2B46-8699-AE2EE6B89526}" srcId="{FCB043D9-AE7E-4248-AD2E-F42745B80CA1}" destId="{586D444F-224C-3B4F-A94E-7EF8C4F386EC}" srcOrd="2" destOrd="0" parTransId="{9BD7923D-FD2A-324C-98FC-BDCDA0D54B48}" sibTransId="{C83806B2-052B-AB44-9198-C333E65CF37D}"/>
    <dgm:cxn modelId="{FFB08684-9DBE-1F47-BCBC-584257E059BA}" type="presOf" srcId="{1CBD4F7D-CA46-D347-848C-9842D7D12659}" destId="{8B39AD1D-2CB7-864A-92C9-6FADBD7EED48}" srcOrd="0" destOrd="1" presId="urn:microsoft.com/office/officeart/2005/8/layout/hList1"/>
    <dgm:cxn modelId="{684A9487-38F6-6A40-BCFD-A7B85FE91121}" srcId="{6634F3F8-0FA1-5748-8E62-B5BED887C2B1}" destId="{98C51816-8AF1-7647-AB67-925561E40EB1}" srcOrd="0" destOrd="0" parTransId="{3BEAE50F-142C-D548-9092-2BC37C1E26F8}" sibTransId="{B6EFBA24-10D8-A745-915F-D282F5154437}"/>
    <dgm:cxn modelId="{FF435F90-ABFE-F84F-B6C7-0ECBF049015F}" srcId="{6634F3F8-0FA1-5748-8E62-B5BED887C2B1}" destId="{DD021708-2A44-CC41-973D-51F7C021153A}" srcOrd="3" destOrd="0" parTransId="{A15356DC-A376-7945-9179-3A04BD2C1C8D}" sibTransId="{03762238-74B6-974B-AA0D-952CE03F60F9}"/>
    <dgm:cxn modelId="{FDC65494-50B8-1149-BDEF-822BAC06EDB7}" type="presOf" srcId="{2092EEE8-149B-7745-917F-7FBCF87508CE}" destId="{7389346B-EEB5-DE4A-9818-296DACCE0C89}" srcOrd="0" destOrd="0" presId="urn:microsoft.com/office/officeart/2005/8/layout/hList1"/>
    <dgm:cxn modelId="{EA0AA895-A0D2-3646-A133-3BA9B86208C7}" type="presOf" srcId="{FCB043D9-AE7E-4248-AD2E-F42745B80CA1}" destId="{F4FF4CE5-81E7-ED42-B92A-7B30EE12B5F7}" srcOrd="0" destOrd="0" presId="urn:microsoft.com/office/officeart/2005/8/layout/hList1"/>
    <dgm:cxn modelId="{1B19689A-DD39-9349-B821-65DB5192B485}" srcId="{6634F3F8-0FA1-5748-8E62-B5BED887C2B1}" destId="{0DE6941C-6C32-8A49-9E42-6EAA9670432E}" srcOrd="4" destOrd="0" parTransId="{9721E253-D7AD-3541-B978-24EAF4F2DCF4}" sibTransId="{27EC4134-FB57-CD4E-B854-7F00E009E6A4}"/>
    <dgm:cxn modelId="{5DF3899B-858F-774F-B2D9-BFA68F9DD2C9}" type="presOf" srcId="{A0C0F1C0-91A0-D241-B87D-D98206EE1B40}" destId="{0B7366B6-6DEA-9E48-9F66-124534D53196}" srcOrd="0" destOrd="2" presId="urn:microsoft.com/office/officeart/2005/8/layout/hList1"/>
    <dgm:cxn modelId="{E4E913A3-76E0-A744-9BD1-64AFC2164564}" srcId="{2092EEE8-149B-7745-917F-7FBCF87508CE}" destId="{D862A7D7-BE1D-4143-9AC1-3EE7E3249EF3}" srcOrd="1" destOrd="0" parTransId="{2AD48B71-AF21-A642-B1F2-C897860A36F2}" sibTransId="{63DA483B-D001-B94F-B8CF-39ADC0243AB3}"/>
    <dgm:cxn modelId="{12EC63A3-EBA1-4F43-B7C7-890B7FEE45EB}" srcId="{2092EEE8-149B-7745-917F-7FBCF87508CE}" destId="{A0C0F1C0-91A0-D241-B87D-D98206EE1B40}" srcOrd="2" destOrd="0" parTransId="{F0E5D02D-789E-D545-B666-E4404FA4211D}" sibTransId="{7070906C-A16A-E14D-8E07-DD435B3A2137}"/>
    <dgm:cxn modelId="{98667AA5-3500-1247-9744-E435FF07F9C7}" type="presOf" srcId="{AFA3EE0D-C6B8-564A-BA03-A91D9F2E2354}" destId="{C9250844-3C33-B642-A13C-764FB960DD9D}" srcOrd="0" destOrd="5" presId="urn:microsoft.com/office/officeart/2005/8/layout/hList1"/>
    <dgm:cxn modelId="{1FD1DAB0-0A52-974F-BA5F-9D8A6C69A2A3}" srcId="{280C7A67-A1EE-214A-AA3D-229E5EF25891}" destId="{2092EEE8-149B-7745-917F-7FBCF87508CE}" srcOrd="2" destOrd="0" parTransId="{0C2606C8-AF02-0D45-A3E5-48AE1EB48E93}" sibTransId="{CEE8DD62-1BC9-484E-87AD-573DDAB5D436}"/>
    <dgm:cxn modelId="{856DE2B1-AF98-C141-89B0-66B7834FAFF5}" srcId="{6634F3F8-0FA1-5748-8E62-B5BED887C2B1}" destId="{21F50271-4B43-8E40-B4AD-B7A9799E08CE}" srcOrd="1" destOrd="0" parTransId="{A0773672-6467-064E-A88C-4535F07E2A47}" sibTransId="{3CE6D53C-DABC-FC40-BD98-8F9719FB93F5}"/>
    <dgm:cxn modelId="{08F405B5-4EB5-9543-B803-179ABAA8F347}" srcId="{280C7A67-A1EE-214A-AA3D-229E5EF25891}" destId="{6634F3F8-0FA1-5748-8E62-B5BED887C2B1}" srcOrd="0" destOrd="0" parTransId="{D95E3703-DC4E-124E-9F6B-F2CE8B407F9E}" sibTransId="{7B82D207-E4C7-C841-91E7-CE1C90E84660}"/>
    <dgm:cxn modelId="{4176EFB9-6459-5545-9DB4-D07D119720E7}" type="presOf" srcId="{29FB5D3D-3D42-904C-8885-28E133997882}" destId="{8B39AD1D-2CB7-864A-92C9-6FADBD7EED48}" srcOrd="0" destOrd="4" presId="urn:microsoft.com/office/officeart/2005/8/layout/hList1"/>
    <dgm:cxn modelId="{2D25D8BA-8B33-5240-868E-0167F7D9B585}" type="presOf" srcId="{9F936DE7-E6B4-EA49-B8F8-7ABA1D91F5B1}" destId="{0B7366B6-6DEA-9E48-9F66-124534D53196}" srcOrd="0" destOrd="0" presId="urn:microsoft.com/office/officeart/2005/8/layout/hList1"/>
    <dgm:cxn modelId="{F82295C3-F418-9F46-9078-8031DE07E0D2}" type="presOf" srcId="{39DB5D4D-2D1D-0141-B90D-8A7E4252E884}" destId="{8B39AD1D-2CB7-864A-92C9-6FADBD7EED48}" srcOrd="0" destOrd="3" presId="urn:microsoft.com/office/officeart/2005/8/layout/hList1"/>
    <dgm:cxn modelId="{9E857EC4-17BB-0948-AEDA-9C3376C940CA}" srcId="{280C7A67-A1EE-214A-AA3D-229E5EF25891}" destId="{FCB043D9-AE7E-4248-AD2E-F42745B80CA1}" srcOrd="1" destOrd="0" parTransId="{61B4CBDA-9CAF-7D4B-86A5-850829650F52}" sibTransId="{23B6A9DC-7B21-7041-AF7D-4C948F095954}"/>
    <dgm:cxn modelId="{A7BAF7C8-0508-6248-9DF2-C264B55270C4}" type="presOf" srcId="{50157C68-2EF6-B643-A157-91A07440F333}" destId="{C9250844-3C33-B642-A13C-764FB960DD9D}" srcOrd="0" destOrd="2" presId="urn:microsoft.com/office/officeart/2005/8/layout/hList1"/>
    <dgm:cxn modelId="{B9E194D9-07C1-5C4F-807A-7B3DBCCCDEE8}" srcId="{6634F3F8-0FA1-5748-8E62-B5BED887C2B1}" destId="{AFA3EE0D-C6B8-564A-BA03-A91D9F2E2354}" srcOrd="5" destOrd="0" parTransId="{82714CED-F551-D748-9CB9-D648418AAAE2}" sibTransId="{7FFC676D-F51F-8746-B983-2991CF467477}"/>
    <dgm:cxn modelId="{7654C6EB-87A1-394D-A48B-5AF5E9ED72AC}" srcId="{2092EEE8-149B-7745-917F-7FBCF87508CE}" destId="{9F936DE7-E6B4-EA49-B8F8-7ABA1D91F5B1}" srcOrd="0" destOrd="0" parTransId="{CD31A34E-5747-B148-9CE0-CC49D2E120D3}" sibTransId="{443E4419-A8A8-C64E-8922-2C85ABE72C5B}"/>
    <dgm:cxn modelId="{82E6A1EC-6E22-9D41-860E-9388ECE8CBDF}" type="presOf" srcId="{586D444F-224C-3B4F-A94E-7EF8C4F386EC}" destId="{8B39AD1D-2CB7-864A-92C9-6FADBD7EED48}" srcOrd="0" destOrd="2" presId="urn:microsoft.com/office/officeart/2005/8/layout/hList1"/>
    <dgm:cxn modelId="{298573F1-6561-6640-BDD1-1863D5155AF7}" type="presOf" srcId="{6634F3F8-0FA1-5748-8E62-B5BED887C2B1}" destId="{384611A8-D90C-9349-A591-C4D0F3D46A9B}" srcOrd="0" destOrd="0" presId="urn:microsoft.com/office/officeart/2005/8/layout/hList1"/>
    <dgm:cxn modelId="{15F71B94-39A6-114F-A61F-A159B504A1FF}" type="presParOf" srcId="{F5B6D4D4-38E5-FC42-AB11-795917EDE83C}" destId="{BAB42258-C712-5D4B-BC31-BE94C36C997E}" srcOrd="0" destOrd="0" presId="urn:microsoft.com/office/officeart/2005/8/layout/hList1"/>
    <dgm:cxn modelId="{65C4F559-B91B-6647-B8E9-1483F2B4F9EB}" type="presParOf" srcId="{BAB42258-C712-5D4B-BC31-BE94C36C997E}" destId="{384611A8-D90C-9349-A591-C4D0F3D46A9B}" srcOrd="0" destOrd="0" presId="urn:microsoft.com/office/officeart/2005/8/layout/hList1"/>
    <dgm:cxn modelId="{D599A26A-064B-FF4D-9906-1C0D5FAA8997}" type="presParOf" srcId="{BAB42258-C712-5D4B-BC31-BE94C36C997E}" destId="{C9250844-3C33-B642-A13C-764FB960DD9D}" srcOrd="1" destOrd="0" presId="urn:microsoft.com/office/officeart/2005/8/layout/hList1"/>
    <dgm:cxn modelId="{F2140AB1-39EB-0743-8A8F-1ED60866D665}" type="presParOf" srcId="{F5B6D4D4-38E5-FC42-AB11-795917EDE83C}" destId="{97BC56B4-AB69-B941-9C76-B1B7D5B643A6}" srcOrd="1" destOrd="0" presId="urn:microsoft.com/office/officeart/2005/8/layout/hList1"/>
    <dgm:cxn modelId="{F92BBA2D-9764-C942-A9E7-9B27500AC849}" type="presParOf" srcId="{F5B6D4D4-38E5-FC42-AB11-795917EDE83C}" destId="{C163E21A-70FD-E848-9023-BEF9C36DDF94}" srcOrd="2" destOrd="0" presId="urn:microsoft.com/office/officeart/2005/8/layout/hList1"/>
    <dgm:cxn modelId="{3D296AF2-6168-0A4B-A08B-2785F3482684}" type="presParOf" srcId="{C163E21A-70FD-E848-9023-BEF9C36DDF94}" destId="{F4FF4CE5-81E7-ED42-B92A-7B30EE12B5F7}" srcOrd="0" destOrd="0" presId="urn:microsoft.com/office/officeart/2005/8/layout/hList1"/>
    <dgm:cxn modelId="{2B8017DB-FCC5-B647-B54C-883E9E6031CB}" type="presParOf" srcId="{C163E21A-70FD-E848-9023-BEF9C36DDF94}" destId="{8B39AD1D-2CB7-864A-92C9-6FADBD7EED48}" srcOrd="1" destOrd="0" presId="urn:microsoft.com/office/officeart/2005/8/layout/hList1"/>
    <dgm:cxn modelId="{068708E8-F233-4D42-AE34-D42DDDAFD71E}" type="presParOf" srcId="{F5B6D4D4-38E5-FC42-AB11-795917EDE83C}" destId="{C1310F8F-5B53-3B43-A33D-A80E54138DEE}" srcOrd="3" destOrd="0" presId="urn:microsoft.com/office/officeart/2005/8/layout/hList1"/>
    <dgm:cxn modelId="{6FECF2A3-0326-C443-AE96-7CA7CA47F543}" type="presParOf" srcId="{F5B6D4D4-38E5-FC42-AB11-795917EDE83C}" destId="{BE8B25B4-0C59-EF40-8D9A-97388CA78358}" srcOrd="4" destOrd="0" presId="urn:microsoft.com/office/officeart/2005/8/layout/hList1"/>
    <dgm:cxn modelId="{C5A3A673-F940-0046-B4F9-354DD8A68A6B}" type="presParOf" srcId="{BE8B25B4-0C59-EF40-8D9A-97388CA78358}" destId="{7389346B-EEB5-DE4A-9818-296DACCE0C89}" srcOrd="0" destOrd="0" presId="urn:microsoft.com/office/officeart/2005/8/layout/hList1"/>
    <dgm:cxn modelId="{368D8F80-B577-6D40-95E1-9ADB15E17220}" type="presParOf" srcId="{BE8B25B4-0C59-EF40-8D9A-97388CA78358}" destId="{0B7366B6-6DEA-9E48-9F66-124534D531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611A8-D90C-9349-A591-C4D0F3D46A9B}">
      <dsp:nvSpPr>
        <dsp:cNvPr id="0" name=""/>
        <dsp:cNvSpPr/>
      </dsp:nvSpPr>
      <dsp:spPr>
        <a:xfrm>
          <a:off x="2571" y="293949"/>
          <a:ext cx="2507456" cy="617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EF Domain </a:t>
          </a:r>
        </a:p>
      </dsp:txBody>
      <dsp:txXfrm>
        <a:off x="2571" y="293949"/>
        <a:ext cx="2507456" cy="617945"/>
      </dsp:txXfrm>
    </dsp:sp>
    <dsp:sp modelId="{C9250844-3C33-B642-A13C-764FB960DD9D}">
      <dsp:nvSpPr>
        <dsp:cNvPr id="0" name=""/>
        <dsp:cNvSpPr/>
      </dsp:nvSpPr>
      <dsp:spPr>
        <a:xfrm>
          <a:off x="2571" y="911894"/>
          <a:ext cx="2507456" cy="3324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Initiation &amp; drive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Response inhibition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Task persistence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Organization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Generative thinking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Awareness</a:t>
          </a:r>
        </a:p>
      </dsp:txBody>
      <dsp:txXfrm>
        <a:off x="2571" y="911894"/>
        <a:ext cx="2507456" cy="3324881"/>
      </dsp:txXfrm>
    </dsp:sp>
    <dsp:sp modelId="{F4FF4CE5-81E7-ED42-B92A-7B30EE12B5F7}">
      <dsp:nvSpPr>
        <dsp:cNvPr id="0" name=""/>
        <dsp:cNvSpPr/>
      </dsp:nvSpPr>
      <dsp:spPr>
        <a:xfrm>
          <a:off x="2861071" y="293949"/>
          <a:ext cx="2507456" cy="617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Applied to Communication Disorder</a:t>
          </a:r>
        </a:p>
      </dsp:txBody>
      <dsp:txXfrm>
        <a:off x="2861071" y="293949"/>
        <a:ext cx="2507456" cy="617945"/>
      </dsp:txXfrm>
    </dsp:sp>
    <dsp:sp modelId="{8B39AD1D-2CB7-864A-92C9-6FADBD7EED48}">
      <dsp:nvSpPr>
        <dsp:cNvPr id="0" name=""/>
        <dsp:cNvSpPr/>
      </dsp:nvSpPr>
      <dsp:spPr>
        <a:xfrm>
          <a:off x="2861071" y="911894"/>
          <a:ext cx="2507456" cy="3324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Does not initiate conversation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Inappropriate comments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Poor topic maintenance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Poor verbal organization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Little to say; trouble with open-ended ?</a:t>
          </a:r>
          <a:r>
            <a:rPr lang="en-US" sz="1700" kern="1200" dirty="0" err="1"/>
            <a:t>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Does not seem to notice if others are not interested in topic</a:t>
          </a:r>
        </a:p>
      </dsp:txBody>
      <dsp:txXfrm>
        <a:off x="2861071" y="911894"/>
        <a:ext cx="2507456" cy="3324881"/>
      </dsp:txXfrm>
    </dsp:sp>
    <dsp:sp modelId="{7389346B-EEB5-DE4A-9818-296DACCE0C89}">
      <dsp:nvSpPr>
        <dsp:cNvPr id="0" name=""/>
        <dsp:cNvSpPr/>
      </dsp:nvSpPr>
      <dsp:spPr>
        <a:xfrm>
          <a:off x="5719571" y="293949"/>
          <a:ext cx="2507456" cy="617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Applied to shopping</a:t>
          </a:r>
        </a:p>
      </dsp:txBody>
      <dsp:txXfrm>
        <a:off x="5719571" y="293949"/>
        <a:ext cx="2507456" cy="617945"/>
      </dsp:txXfrm>
    </dsp:sp>
    <dsp:sp modelId="{0B7366B6-6DEA-9E48-9F66-124534D53196}">
      <dsp:nvSpPr>
        <dsp:cNvPr id="0" name=""/>
        <dsp:cNvSpPr/>
      </dsp:nvSpPr>
      <dsp:spPr>
        <a:xfrm>
          <a:off x="5719571" y="911894"/>
          <a:ext cx="2507456" cy="3324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Does not go shopping even when fridge empty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?</a:t>
          </a:r>
        </a:p>
      </dsp:txBody>
      <dsp:txXfrm>
        <a:off x="5719571" y="911894"/>
        <a:ext cx="2507456" cy="3324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CF070-B579-A242-9503-A444CCA12DEF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0FF49-AFEF-8D4A-9775-54494BDA8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5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50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29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62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0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0" y="704850"/>
            <a:ext cx="6019800" cy="3387725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75150"/>
            <a:ext cx="4997450" cy="409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20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0" y="704850"/>
            <a:ext cx="6019800" cy="3387725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75150"/>
            <a:ext cx="4997450" cy="409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08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0" y="704850"/>
            <a:ext cx="6019800" cy="3387725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75150"/>
            <a:ext cx="4997450" cy="409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58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0" y="704850"/>
            <a:ext cx="6019800" cy="3387725"/>
          </a:xfrm>
          <a:ln/>
        </p:spPr>
      </p:sp>
      <p:sp>
        <p:nvSpPr>
          <p:cNvPr id="398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75150"/>
            <a:ext cx="4997450" cy="409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62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6148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2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79700D5-FE47-5F48-97FB-71F5F9E8E38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2667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78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494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4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02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5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00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7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D2E244F-5962-CC4F-A692-79C4625EEE56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780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28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1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21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893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E9A7C79-12B4-F84B-97C4-9FDAFB0275B0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2992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324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62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03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F7AE569-0B47-794B-A7ED-1382AF717240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0580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0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8B99D6A-EA91-B44A-BA6E-36C985A190F6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35895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46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0FF49-AFEF-8D4A-9775-54494BDA8A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8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A930-6405-8948-A93E-AFD1CFD0C615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3E2B-EB9A-1A43-89F5-DCF80088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2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A930-6405-8948-A93E-AFD1CFD0C615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3E2B-EB9A-1A43-89F5-DCF80088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8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A930-6405-8948-A93E-AFD1CFD0C615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3E2B-EB9A-1A43-89F5-DCF80088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A930-6405-8948-A93E-AFD1CFD0C615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3E2B-EB9A-1A43-89F5-DCF80088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3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A930-6405-8948-A93E-AFD1CFD0C615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3E2B-EB9A-1A43-89F5-DCF80088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6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A930-6405-8948-A93E-AFD1CFD0C615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3E2B-EB9A-1A43-89F5-DCF80088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A930-6405-8948-A93E-AFD1CFD0C615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3E2B-EB9A-1A43-89F5-DCF80088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A930-6405-8948-A93E-AFD1CFD0C615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3E2B-EB9A-1A43-89F5-DCF80088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A930-6405-8948-A93E-AFD1CFD0C615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3E2B-EB9A-1A43-89F5-DCF80088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2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A930-6405-8948-A93E-AFD1CFD0C615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3E2B-EB9A-1A43-89F5-DCF80088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3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A930-6405-8948-A93E-AFD1CFD0C615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3E2B-EB9A-1A43-89F5-DCF80088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4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DA930-6405-8948-A93E-AFD1CFD0C615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83E2B-EB9A-1A43-89F5-DCF80088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9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z1pnFBLZM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2mhDxfhMlA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Wake Up Your 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TASK: Plan the optimal weekend</a:t>
            </a:r>
          </a:p>
          <a:p>
            <a:pPr lvl="1"/>
            <a:r>
              <a:rPr lang="en-US" dirty="0"/>
              <a:t>Lots of studying </a:t>
            </a:r>
          </a:p>
          <a:p>
            <a:pPr lvl="1"/>
            <a:r>
              <a:rPr lang="en-US" dirty="0"/>
              <a:t>Contact with people you care about</a:t>
            </a:r>
          </a:p>
          <a:p>
            <a:pPr lvl="1"/>
            <a:r>
              <a:rPr lang="en-US" dirty="0"/>
              <a:t>Move your body</a:t>
            </a:r>
          </a:p>
          <a:p>
            <a:pPr lvl="1"/>
            <a:r>
              <a:rPr lang="en-US" dirty="0"/>
              <a:t>Healthy eating plan</a:t>
            </a:r>
          </a:p>
          <a:p>
            <a:pPr lvl="1"/>
            <a:r>
              <a:rPr lang="en-US" dirty="0"/>
              <a:t>One fulfilling experience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 Calendar Plan for Friday evening through Sunday evening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After you make the optimal plan, note what would change if your computer crashed on Saturday morning.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700" dirty="0">
                <a:ea typeface="ＭＳ Ｐゴシック" charset="0"/>
                <a:cs typeface="ＭＳ Ｐゴシック" charset="0"/>
              </a:rPr>
              <a:t>Theoretical Model: self-regulation</a:t>
            </a:r>
            <a:br>
              <a:rPr lang="en-US" sz="3700" dirty="0">
                <a:ea typeface="ＭＳ Ｐゴシック" charset="0"/>
                <a:cs typeface="ＭＳ Ｐゴシック" charset="0"/>
              </a:rPr>
            </a:br>
            <a:r>
              <a:rPr lang="en-US" sz="2500" dirty="0">
                <a:ea typeface="ＭＳ Ｐゴシック" charset="0"/>
                <a:cs typeface="ＭＳ Ｐゴシック" charset="0"/>
              </a:rPr>
              <a:t>(Kennedy &amp; Coelho, 2005)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Self-monitoring is the ongoing self assessment that occurs internally during cognitive-communicative activities.</a:t>
            </a:r>
          </a:p>
          <a:p>
            <a:pPr eaLnBrk="1" hangingPunct="1"/>
            <a:r>
              <a:rPr lang="en-US" altLang="en-US" dirty="0"/>
              <a:t>Compares actual performance with an expected performance creating internal feedback that is used to make a decision about a strategy or action</a:t>
            </a:r>
          </a:p>
          <a:p>
            <a:pPr eaLnBrk="1" hangingPunct="1"/>
            <a:r>
              <a:rPr lang="en-US" altLang="en-US" dirty="0"/>
              <a:t>Self-regulation involves changing behavior in response to self monitoring</a:t>
            </a:r>
          </a:p>
        </p:txBody>
      </p:sp>
    </p:spTree>
    <p:extLst>
      <p:ext uri="{BB962C8B-B14F-4D97-AF65-F5344CB8AC3E}">
        <p14:creationId xmlns:p14="http://schemas.microsoft.com/office/powerpoint/2010/main" val="1519568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45" y="56545"/>
            <a:ext cx="6744909" cy="67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46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 DOMAINS OF FRONTAL LOBE FUNCTIONING: Neural Correlates (Donald </a:t>
            </a:r>
            <a:r>
              <a:rPr lang="en-US" dirty="0" err="1"/>
              <a:t>Stuss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Energization/regulation</a:t>
            </a:r>
          </a:p>
          <a:p>
            <a:pPr lvl="1"/>
            <a:r>
              <a:rPr lang="en-US" dirty="0"/>
              <a:t>-superior medial region</a:t>
            </a:r>
          </a:p>
          <a:p>
            <a:r>
              <a:rPr lang="en-US" dirty="0"/>
              <a:t>Executive/cognitive</a:t>
            </a:r>
          </a:p>
          <a:p>
            <a:pPr lvl="1"/>
            <a:r>
              <a:rPr lang="en-US" dirty="0"/>
              <a:t>dorsolateral medial</a:t>
            </a:r>
          </a:p>
          <a:p>
            <a:r>
              <a:rPr lang="en-US" dirty="0"/>
              <a:t>Behavioral Self-regulatory</a:t>
            </a:r>
          </a:p>
          <a:p>
            <a:pPr lvl="1"/>
            <a:r>
              <a:rPr lang="en-US" dirty="0"/>
              <a:t>orbital/ventromedial</a:t>
            </a:r>
          </a:p>
          <a:p>
            <a:r>
              <a:rPr lang="en-US" dirty="0"/>
              <a:t>Metacognitive-Self awareness</a:t>
            </a:r>
          </a:p>
          <a:p>
            <a:pPr lvl="1"/>
            <a:r>
              <a:rPr lang="en-US" dirty="0"/>
              <a:t>Frontal poles</a:t>
            </a:r>
          </a:p>
          <a:p>
            <a:pPr lvl="1"/>
            <a:r>
              <a:rPr lang="en-US" dirty="0"/>
              <a:t>Primarily right</a:t>
            </a:r>
          </a:p>
        </p:txBody>
      </p:sp>
    </p:spTree>
    <p:extLst>
      <p:ext uri="{BB962C8B-B14F-4D97-AF65-F5344CB8AC3E}">
        <p14:creationId xmlns:p14="http://schemas.microsoft.com/office/powerpoint/2010/main" val="195481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247" y="486665"/>
            <a:ext cx="7676706" cy="56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15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245" y="0"/>
            <a:ext cx="9201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7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10" y="475354"/>
            <a:ext cx="7145078" cy="638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2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00FF"/>
                </a:solidFill>
              </a:rPr>
              <a:t>Translating neurology into </a:t>
            </a:r>
            <a:r>
              <a:rPr lang="en-GB" altLang="en-US" sz="3600" dirty="0" err="1">
                <a:solidFill>
                  <a:srgbClr val="0000FF"/>
                </a:solidFill>
              </a:rPr>
              <a:t>behavior</a:t>
            </a:r>
            <a:r>
              <a:rPr lang="en-GB" altLang="en-US" sz="3600" dirty="0">
                <a:solidFill>
                  <a:srgbClr val="0000FF"/>
                </a:solidFill>
              </a:rPr>
              <a:t> (</a:t>
            </a:r>
            <a:r>
              <a:rPr lang="en-GB" altLang="en-US" sz="3600" dirty="0" err="1">
                <a:solidFill>
                  <a:srgbClr val="0000FF"/>
                </a:solidFill>
              </a:rPr>
              <a:t>Stuss</a:t>
            </a:r>
            <a:r>
              <a:rPr lang="en-GB" altLang="en-US" sz="3600" dirty="0">
                <a:solidFill>
                  <a:srgbClr val="0000FF"/>
                </a:solidFill>
              </a:rPr>
              <a:t>) </a:t>
            </a:r>
            <a:br>
              <a:rPr lang="en-GB" altLang="en-US" sz="3200" dirty="0">
                <a:solidFill>
                  <a:srgbClr val="FF3300"/>
                </a:solidFill>
              </a:rPr>
            </a:br>
            <a:endParaRPr lang="en-GB" altLang="en-US" sz="3200" dirty="0">
              <a:solidFill>
                <a:srgbClr val="FF3300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06613" y="1824831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z="3000" dirty="0"/>
              <a:t>Energisation </a:t>
            </a:r>
            <a:r>
              <a:rPr lang="en-US" altLang="en-US" sz="3000" dirty="0"/>
              <a:t>–</a:t>
            </a:r>
            <a:r>
              <a:rPr lang="en-GB" altLang="en-US" sz="3000" dirty="0"/>
              <a:t> </a:t>
            </a:r>
            <a:r>
              <a:rPr lang="en-GB" altLang="en-US" sz="3000" b="1" i="1" dirty="0"/>
              <a:t>doing</a:t>
            </a:r>
          </a:p>
          <a:p>
            <a:pPr eaLnBrk="1" hangingPunct="1">
              <a:buFontTx/>
              <a:buNone/>
            </a:pPr>
            <a:endParaRPr lang="en-GB" altLang="en-US" sz="1400" dirty="0"/>
          </a:p>
          <a:p>
            <a:pPr eaLnBrk="1" hangingPunct="1"/>
            <a:r>
              <a:rPr lang="en-GB" altLang="en-US" sz="3000" dirty="0"/>
              <a:t>Executive cognitive </a:t>
            </a:r>
            <a:r>
              <a:rPr lang="en-US" altLang="en-US" sz="3000" dirty="0"/>
              <a:t>–</a:t>
            </a:r>
            <a:r>
              <a:rPr lang="en-GB" altLang="en-US" sz="3000" dirty="0"/>
              <a:t> </a:t>
            </a:r>
            <a:r>
              <a:rPr lang="en-GB" altLang="en-US" sz="3000" b="1" i="1" dirty="0"/>
              <a:t>thinking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3000" dirty="0"/>
              <a:t>Emotional and behavioural self-regulation </a:t>
            </a:r>
            <a:r>
              <a:rPr lang="en-US" altLang="en-US" sz="3000" dirty="0"/>
              <a:t>–</a:t>
            </a:r>
            <a:r>
              <a:rPr lang="en-GB" altLang="en-US" sz="3000" b="1" i="1" dirty="0"/>
              <a:t>feeling and acting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3000" dirty="0"/>
              <a:t>Metacognition </a:t>
            </a:r>
            <a:r>
              <a:rPr lang="en-US" altLang="en-US" sz="3000" dirty="0"/>
              <a:t>–</a:t>
            </a:r>
            <a:r>
              <a:rPr lang="en-GB" altLang="en-US" sz="3000" dirty="0"/>
              <a:t> </a:t>
            </a:r>
            <a:r>
              <a:rPr lang="en-GB" altLang="en-US" sz="3000" b="1" i="1" dirty="0"/>
              <a:t>awareness and socialising</a:t>
            </a:r>
          </a:p>
        </p:txBody>
      </p:sp>
      <p:sp>
        <p:nvSpPr>
          <p:cNvPr id="272388" name="Slide Number Placeholder 5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8" rIns="90971" bIns="45488" anchor="ctr"/>
          <a:lstStyle>
            <a:lvl1pPr>
              <a:defRPr sz="40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fld id="{14913F6F-4C67-C549-9780-157E85395EB8}" type="slidenum">
              <a:rPr lang="en-GB" altLang="en-US" sz="1200">
                <a:solidFill>
                  <a:srgbClr val="898989"/>
                </a:solidFill>
                <a:latin typeface="Gill Sans MT" charset="0"/>
                <a:ea typeface="MS PGothic" charset="-128"/>
              </a:rPr>
              <a:pPr algn="r" eaLnBrk="1" hangingPunct="1"/>
              <a:t>16</a:t>
            </a:fld>
            <a:endParaRPr lang="en-GB" altLang="en-US" sz="1200">
              <a:solidFill>
                <a:srgbClr val="898989"/>
              </a:solidFill>
              <a:latin typeface="Gill Sans MT" charset="0"/>
              <a:ea typeface="MS PGothic" charset="-128"/>
            </a:endParaRP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2063751" y="6453188"/>
            <a:ext cx="2232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8" rIns="90971" bIns="45488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charset="0"/>
                <a:ea typeface="MS PGothic" charset="-128"/>
                <a:cs typeface="Arial" charset="0"/>
              </a:rPr>
              <a:t>© The Oliver Zangwill Centre 2012</a:t>
            </a:r>
            <a:endParaRPr lang="en-GB" altLang="en-US" sz="1800">
              <a:solidFill>
                <a:srgbClr val="000000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pic>
        <p:nvPicPr>
          <p:cNvPr id="272390" name="Picture 4" descr="O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5938839"/>
            <a:ext cx="1512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91" name="Line 5"/>
          <p:cNvSpPr>
            <a:spLocks noChangeShapeType="1"/>
          </p:cNvSpPr>
          <p:nvPr/>
        </p:nvSpPr>
        <p:spPr bwMode="auto">
          <a:xfrm>
            <a:off x="1774826" y="5734050"/>
            <a:ext cx="8893175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71" tIns="45488" rIns="90971" bIns="454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defTabSz="909729">
              <a:defRPr/>
            </a:pPr>
            <a:br>
              <a:rPr lang="en-GB" sz="3600" dirty="0">
                <a:solidFill>
                  <a:srgbClr val="0000FF"/>
                </a:solidFill>
              </a:rPr>
            </a:br>
            <a:r>
              <a:rPr lang="en-GB" sz="3600" dirty="0">
                <a:solidFill>
                  <a:srgbClr val="0000FF"/>
                </a:solidFill>
              </a:rPr>
              <a:t>Energisation </a:t>
            </a:r>
            <a:r>
              <a:rPr lang="en-US" sz="3600" dirty="0">
                <a:solidFill>
                  <a:srgbClr val="0000FF"/>
                </a:solidFill>
              </a:rPr>
              <a:t>–</a:t>
            </a:r>
            <a:r>
              <a:rPr lang="en-GB" sz="3600" dirty="0">
                <a:solidFill>
                  <a:srgbClr val="0000FF"/>
                </a:solidFill>
              </a:rPr>
              <a:t> </a:t>
            </a:r>
            <a:r>
              <a:rPr lang="en-GB" sz="3600" b="1" i="1" dirty="0">
                <a:solidFill>
                  <a:srgbClr val="0000FF"/>
                </a:solidFill>
              </a:rPr>
              <a:t>doing</a:t>
            </a:r>
            <a:br>
              <a:rPr lang="en-GB" sz="3600" b="1" i="1" dirty="0"/>
            </a:br>
            <a:br>
              <a:rPr lang="en-GB" sz="3200" dirty="0">
                <a:solidFill>
                  <a:srgbClr val="FF3300"/>
                </a:solidFill>
              </a:rPr>
            </a:br>
            <a:endParaRPr lang="en-GB" sz="3200" dirty="0">
              <a:solidFill>
                <a:srgbClr val="FF3300"/>
              </a:solidFill>
            </a:endParaRPr>
          </a:p>
        </p:txBody>
      </p:sp>
      <p:sp>
        <p:nvSpPr>
          <p:cNvPr id="273411" name="Slide Number Placeholder 5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8" rIns="90971" bIns="45488" anchor="ctr"/>
          <a:lstStyle>
            <a:lvl1pPr>
              <a:defRPr sz="40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fld id="{833FFBFC-40B4-7E4C-98C2-D326E9DF6655}" type="slidenum">
              <a:rPr lang="en-GB" altLang="en-US" sz="1200">
                <a:solidFill>
                  <a:srgbClr val="898989"/>
                </a:solidFill>
                <a:latin typeface="Gill Sans MT" charset="0"/>
                <a:ea typeface="MS PGothic" charset="-128"/>
              </a:rPr>
              <a:pPr algn="r" eaLnBrk="1" hangingPunct="1"/>
              <a:t>17</a:t>
            </a:fld>
            <a:endParaRPr lang="en-GB" altLang="en-US" sz="1200">
              <a:solidFill>
                <a:srgbClr val="898989"/>
              </a:solidFill>
              <a:latin typeface="Gill Sans MT" charset="0"/>
              <a:ea typeface="MS PGothic" charset="-128"/>
            </a:endParaRP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3143250" y="2276476"/>
            <a:ext cx="5905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8" rIns="90971" bIns="45488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Arial" charset="0"/>
                <a:ea typeface="MS PGothic" charset="-128"/>
              </a:rPr>
              <a:t>“She seems to be </a:t>
            </a:r>
            <a:r>
              <a:rPr lang="en-US" altLang="en-US" sz="3200">
                <a:solidFill>
                  <a:srgbClr val="FF0000"/>
                </a:solidFill>
                <a:latin typeface="Arial" charset="0"/>
                <a:ea typeface="MS PGothic" charset="-128"/>
              </a:rPr>
              <a:t>lazy </a:t>
            </a:r>
            <a:r>
              <a:rPr lang="en-US" altLang="en-US" sz="3200">
                <a:solidFill>
                  <a:srgbClr val="000000"/>
                </a:solidFill>
                <a:latin typeface="Arial" charset="0"/>
                <a:ea typeface="MS PGothic" charset="-128"/>
              </a:rPr>
              <a:t>now, lacking any motivation. She needs to be made to do things”</a:t>
            </a:r>
            <a:endParaRPr lang="en-GB" altLang="en-US" sz="3200">
              <a:solidFill>
                <a:srgbClr val="000000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2063751" y="6453188"/>
            <a:ext cx="2232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8" rIns="90971" bIns="45488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charset="0"/>
                <a:ea typeface="MS PGothic" charset="-128"/>
                <a:cs typeface="Arial" charset="0"/>
              </a:rPr>
              <a:t>© The Oliver Zangwill Centre 2012</a:t>
            </a:r>
            <a:endParaRPr lang="en-GB" altLang="en-US" sz="1800">
              <a:solidFill>
                <a:srgbClr val="000000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pic>
        <p:nvPicPr>
          <p:cNvPr id="273414" name="Picture 4" descr="O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5938839"/>
            <a:ext cx="1512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5" name="Line 5"/>
          <p:cNvSpPr>
            <a:spLocks noChangeShapeType="1"/>
          </p:cNvSpPr>
          <p:nvPr/>
        </p:nvSpPr>
        <p:spPr bwMode="auto">
          <a:xfrm>
            <a:off x="1774826" y="5734050"/>
            <a:ext cx="8893175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71" tIns="45488" rIns="90971" bIns="454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12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defTabSz="909729">
              <a:defRPr/>
            </a:pPr>
            <a:br>
              <a:rPr lang="en-GB" sz="3600" dirty="0">
                <a:solidFill>
                  <a:srgbClr val="0000FF"/>
                </a:solidFill>
              </a:rPr>
            </a:br>
            <a:r>
              <a:rPr lang="en-GB" sz="3600" dirty="0">
                <a:solidFill>
                  <a:srgbClr val="0000FF"/>
                </a:solidFill>
              </a:rPr>
              <a:t>Executive cognitive </a:t>
            </a:r>
            <a:r>
              <a:rPr lang="en-US" sz="3600" dirty="0">
                <a:solidFill>
                  <a:srgbClr val="0000FF"/>
                </a:solidFill>
              </a:rPr>
              <a:t>–</a:t>
            </a:r>
            <a:r>
              <a:rPr lang="en-GB" sz="3600" dirty="0">
                <a:solidFill>
                  <a:srgbClr val="0000FF"/>
                </a:solidFill>
              </a:rPr>
              <a:t> </a:t>
            </a:r>
            <a:r>
              <a:rPr lang="en-GB" sz="3600" b="1" i="1" dirty="0">
                <a:solidFill>
                  <a:srgbClr val="0000FF"/>
                </a:solidFill>
              </a:rPr>
              <a:t>thinking</a:t>
            </a:r>
            <a:br>
              <a:rPr lang="en-GB" sz="3600" b="1" i="1" dirty="0"/>
            </a:br>
            <a:br>
              <a:rPr lang="en-GB" sz="3200" dirty="0">
                <a:solidFill>
                  <a:srgbClr val="FF3300"/>
                </a:solidFill>
              </a:rPr>
            </a:br>
            <a:endParaRPr lang="en-GB" sz="3200" dirty="0">
              <a:solidFill>
                <a:srgbClr val="FF3300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38400" y="981076"/>
            <a:ext cx="8229600" cy="46704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274436" name="Slide Number Placeholder 5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8" rIns="90971" bIns="45488" anchor="ctr"/>
          <a:lstStyle>
            <a:lvl1pPr>
              <a:defRPr sz="40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fld id="{2E8A5809-7299-874E-B794-C7C09F000482}" type="slidenum">
              <a:rPr lang="en-GB" altLang="en-US" sz="1200">
                <a:solidFill>
                  <a:srgbClr val="898989"/>
                </a:solidFill>
                <a:latin typeface="Gill Sans MT" charset="0"/>
                <a:ea typeface="MS PGothic" charset="-128"/>
              </a:rPr>
              <a:pPr algn="r" eaLnBrk="1" hangingPunct="1"/>
              <a:t>18</a:t>
            </a:fld>
            <a:endParaRPr lang="en-GB" altLang="en-US" sz="1200">
              <a:solidFill>
                <a:srgbClr val="898989"/>
              </a:solidFill>
              <a:latin typeface="Gill Sans MT" charset="0"/>
              <a:ea typeface="MS PGothic" charset="-128"/>
            </a:endParaRPr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2495550" y="1484313"/>
            <a:ext cx="7018338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8" rIns="90971" bIns="45488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“ Since the injury, my wife sees things from day to day and finds it very hard to plan ahead.  We tried to plan a holiday together with the children, but she </a:t>
            </a:r>
            <a:r>
              <a:rPr lang="en-US" altLang="en-US" sz="3200">
                <a:solidFill>
                  <a:srgbClr val="FF0000"/>
                </a:solidFill>
                <a:latin typeface="Calibri" charset="0"/>
              </a:rPr>
              <a:t>couldn’t make decisions  </a:t>
            </a: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about where to go or when to go.  In the end, I did all the planning and organising.”</a:t>
            </a:r>
            <a:endParaRPr lang="en-GB" altLang="en-US" sz="320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2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2063751" y="6453188"/>
            <a:ext cx="2232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8" rIns="90971" bIns="45488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charset="0"/>
                <a:ea typeface="MS PGothic" charset="-128"/>
                <a:cs typeface="Arial" charset="0"/>
              </a:rPr>
              <a:t>© The Oliver Zangwill Centre 2012</a:t>
            </a:r>
            <a:endParaRPr lang="en-GB" altLang="en-US" sz="1800">
              <a:solidFill>
                <a:srgbClr val="000000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pic>
        <p:nvPicPr>
          <p:cNvPr id="274439" name="Picture 4" descr="O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5938839"/>
            <a:ext cx="1512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40" name="Line 5"/>
          <p:cNvSpPr>
            <a:spLocks noChangeShapeType="1"/>
          </p:cNvSpPr>
          <p:nvPr/>
        </p:nvSpPr>
        <p:spPr bwMode="auto">
          <a:xfrm>
            <a:off x="1774826" y="5734050"/>
            <a:ext cx="8893175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71" tIns="45488" rIns="90971" bIns="454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defTabSz="909729">
              <a:defRPr/>
            </a:pPr>
            <a:br>
              <a:rPr lang="en-GB" sz="4000" dirty="0">
                <a:solidFill>
                  <a:srgbClr val="0000FF"/>
                </a:solidFill>
              </a:rPr>
            </a:br>
            <a:br>
              <a:rPr lang="en-GB" sz="4000" dirty="0">
                <a:solidFill>
                  <a:srgbClr val="0000FF"/>
                </a:solidFill>
              </a:rPr>
            </a:br>
            <a:r>
              <a:rPr lang="en-GB" sz="3600" dirty="0">
                <a:solidFill>
                  <a:srgbClr val="0000FF"/>
                </a:solidFill>
              </a:rPr>
              <a:t>Emotional and behavioural self-regulation </a:t>
            </a:r>
            <a:r>
              <a:rPr lang="en-US" sz="3600" dirty="0">
                <a:solidFill>
                  <a:srgbClr val="0000FF"/>
                </a:solidFill>
              </a:rPr>
              <a:t>–</a:t>
            </a:r>
            <a:r>
              <a:rPr lang="en-GB" sz="3600" b="1" i="1" dirty="0">
                <a:solidFill>
                  <a:srgbClr val="0000FF"/>
                </a:solidFill>
              </a:rPr>
              <a:t>feeling and acting</a:t>
            </a:r>
            <a:br>
              <a:rPr lang="en-GB" sz="4000" b="1" i="1" dirty="0"/>
            </a:br>
            <a:br>
              <a:rPr lang="en-GB" sz="3600" dirty="0">
                <a:solidFill>
                  <a:srgbClr val="FF3300"/>
                </a:solidFill>
              </a:rPr>
            </a:br>
            <a:endParaRPr lang="en-GB" sz="3600" dirty="0">
              <a:solidFill>
                <a:srgbClr val="FF3300"/>
              </a:solidFill>
            </a:endParaRPr>
          </a:p>
        </p:txBody>
      </p:sp>
      <p:sp>
        <p:nvSpPr>
          <p:cNvPr id="3973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81200" y="1524001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397315" name="Slide Number Placeholder 5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8" rIns="90971" bIns="45488" anchor="ctr"/>
          <a:lstStyle>
            <a:lvl1pPr>
              <a:defRPr sz="40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fld id="{8DD11C68-5672-734C-9C6F-4C9B156D93F9}" type="slidenum">
              <a:rPr lang="en-GB" altLang="en-US" sz="1200">
                <a:solidFill>
                  <a:srgbClr val="898989"/>
                </a:solidFill>
                <a:latin typeface="Gill Sans MT" charset="0"/>
                <a:ea typeface="MS PGothic" charset="-128"/>
              </a:rPr>
              <a:pPr algn="r" eaLnBrk="1" hangingPunct="1"/>
              <a:t>19</a:t>
            </a:fld>
            <a:endParaRPr lang="en-GB" altLang="en-US" sz="1200">
              <a:solidFill>
                <a:srgbClr val="898989"/>
              </a:solidFill>
              <a:latin typeface="Gill Sans MT" charset="0"/>
              <a:ea typeface="MS PGothic" charset="-128"/>
            </a:endParaRPr>
          </a:p>
        </p:txBody>
      </p:sp>
      <p:sp>
        <p:nvSpPr>
          <p:cNvPr id="397316" name="Rectangle 5"/>
          <p:cNvSpPr>
            <a:spLocks noChangeArrowheads="1"/>
          </p:cNvSpPr>
          <p:nvPr/>
        </p:nvSpPr>
        <p:spPr bwMode="auto">
          <a:xfrm>
            <a:off x="2495550" y="2420939"/>
            <a:ext cx="7162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8" rIns="90971" bIns="45488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00"/>
                </a:solidFill>
                <a:latin typeface="Gill Sans MT" charset="0"/>
              </a:rPr>
              <a:t>“</a:t>
            </a: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He says and does things that are quite </a:t>
            </a:r>
            <a:r>
              <a:rPr lang="en-US" altLang="en-US" sz="3200">
                <a:solidFill>
                  <a:srgbClr val="FF0000"/>
                </a:solidFill>
                <a:latin typeface="Calibri" charset="0"/>
              </a:rPr>
              <a:t>rude</a:t>
            </a: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, and very out of character for him….he says or does things without thinking”</a:t>
            </a:r>
            <a:endParaRPr lang="en-GB" altLang="en-US" sz="320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2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97317" name="Text Box 6"/>
          <p:cNvSpPr txBox="1">
            <a:spLocks noChangeArrowheads="1"/>
          </p:cNvSpPr>
          <p:nvPr/>
        </p:nvSpPr>
        <p:spPr bwMode="auto">
          <a:xfrm>
            <a:off x="2063751" y="6453188"/>
            <a:ext cx="2232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1" tIns="45488" rIns="90971" bIns="45488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>
              <a:defRPr sz="4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charset="0"/>
                <a:ea typeface="MS PGothic" charset="-128"/>
                <a:cs typeface="Arial" charset="0"/>
              </a:rPr>
              <a:t>© The Oliver Zangwill Centre 2012</a:t>
            </a:r>
            <a:endParaRPr lang="en-GB" altLang="en-US" sz="1800">
              <a:solidFill>
                <a:srgbClr val="000000"/>
              </a:solidFill>
              <a:latin typeface="Arial" charset="0"/>
              <a:ea typeface="MS PGothic" charset="-128"/>
              <a:cs typeface="Arial" charset="0"/>
            </a:endParaRPr>
          </a:p>
        </p:txBody>
      </p:sp>
      <p:pic>
        <p:nvPicPr>
          <p:cNvPr id="397318" name="Picture 4" descr="O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5938839"/>
            <a:ext cx="1512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7319" name="Line 5"/>
          <p:cNvSpPr>
            <a:spLocks noChangeShapeType="1"/>
          </p:cNvSpPr>
          <p:nvPr/>
        </p:nvSpPr>
        <p:spPr bwMode="auto">
          <a:xfrm>
            <a:off x="1774826" y="5734050"/>
            <a:ext cx="8893175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71" tIns="45488" rIns="90971" bIns="45488"/>
          <a:lstStyle/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981200" y="151923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971" tIns="45488" rIns="90971" bIns="45488" numCol="1" anchor="t" anchorCtr="0" compatLnSpc="1">
            <a:prstTxWarp prst="textNoShape">
              <a:avLst/>
            </a:prstTxWarp>
          </a:bodyPr>
          <a:lstStyle>
            <a:lvl1pPr marL="338138" indent="-3381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6600" indent="-282575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5063" indent="-225425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0675" indent="-225425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4700" indent="-225425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747" indent="-227425" algn="l" defTabSz="909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6611" indent="-227425" algn="l" defTabSz="909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1467" indent="-227425" algn="l" defTabSz="909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322" indent="-227425" algn="l" defTabSz="909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endParaRPr lang="en-GB" altLang="en-US"/>
          </a:p>
          <a:p>
            <a:pPr eaLnBrk="1" hangingPunct="1">
              <a:buFontTx/>
              <a:buNone/>
            </a:pPr>
            <a:endParaRPr lang="en-GB" altLang="en-US"/>
          </a:p>
          <a:p>
            <a:pPr eaLnBrk="1" hangingPunct="1">
              <a:buFontTx/>
              <a:buNone/>
            </a:pPr>
            <a:endParaRPr lang="en-GB" altLang="en-US"/>
          </a:p>
          <a:p>
            <a:pPr eaLnBrk="1" hangingPunct="1">
              <a:buFontTx/>
              <a:buNone/>
            </a:pPr>
            <a:endParaRPr lang="en-GB" altLang="en-US"/>
          </a:p>
          <a:p>
            <a:pPr eaLnBrk="1" hangingPunct="1">
              <a:buFontTx/>
              <a:buNone/>
            </a:pPr>
            <a:endParaRPr lang="en-GB" altLang="en-US"/>
          </a:p>
          <a:p>
            <a:pPr eaLnBrk="1" hangingPunct="1">
              <a:buFontTx/>
              <a:buNone/>
            </a:pPr>
            <a:endParaRPr lang="en-GB" altLang="en-US"/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6539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77CB-0EB7-0C4C-BBC3-403D6DEA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BDE6E-D33D-C24C-83E3-7471E9356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</a:t>
            </a:r>
          </a:p>
          <a:p>
            <a:pPr lvl="1"/>
            <a:r>
              <a:rPr lang="en-US" dirty="0"/>
              <a:t>Clinical Model (Sohlberg &amp; </a:t>
            </a:r>
            <a:r>
              <a:rPr lang="en-US" dirty="0" err="1"/>
              <a:t>Mateer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Neuroanatomical model (</a:t>
            </a:r>
            <a:r>
              <a:rPr lang="en-US" dirty="0" err="1"/>
              <a:t>Stuss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Cognitive processing models (Shallice/contention scheduling &amp; Kennedy-self monitoring)</a:t>
            </a:r>
          </a:p>
          <a:p>
            <a:r>
              <a:rPr lang="en-US" dirty="0"/>
              <a:t>Assessment (BRIEF, DKEFS, BADS, COWAT)</a:t>
            </a:r>
          </a:p>
          <a:p>
            <a:r>
              <a:rPr lang="en-US" dirty="0"/>
              <a:t>Intervention</a:t>
            </a:r>
          </a:p>
          <a:p>
            <a:pPr lvl="1"/>
            <a:r>
              <a:rPr lang="en-US" dirty="0"/>
              <a:t>Range of interventions</a:t>
            </a:r>
          </a:p>
          <a:p>
            <a:pPr lvl="2"/>
            <a:r>
              <a:rPr lang="en-US" dirty="0"/>
              <a:t>GMT</a:t>
            </a:r>
          </a:p>
          <a:p>
            <a:pPr lvl="2"/>
            <a:r>
              <a:rPr lang="en-US" dirty="0"/>
              <a:t>Training External aids</a:t>
            </a:r>
          </a:p>
        </p:txBody>
      </p:sp>
    </p:spTree>
    <p:extLst>
      <p:ext uri="{BB962C8B-B14F-4D97-AF65-F5344CB8AC3E}">
        <p14:creationId xmlns:p14="http://schemas.microsoft.com/office/powerpoint/2010/main" val="1558615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n-GB" altLang="en-US" sz="4000" dirty="0">
                <a:solidFill>
                  <a:srgbClr val="0000FF"/>
                </a:solidFill>
                <a:latin typeface="Arial" charset="0"/>
                <a:ea typeface="ＭＳ Ｐゴシック" pitchFamily="3" charset="-128"/>
              </a:rPr>
            </a:br>
            <a:br>
              <a:rPr lang="en-GB" altLang="en-US" sz="4000" dirty="0">
                <a:solidFill>
                  <a:srgbClr val="0000FF"/>
                </a:solidFill>
                <a:latin typeface="Arial" charset="0"/>
                <a:ea typeface="ＭＳ Ｐゴシック" pitchFamily="3" charset="-128"/>
              </a:rPr>
            </a:br>
            <a:r>
              <a:rPr lang="en-GB" altLang="en-US" sz="4000" dirty="0">
                <a:solidFill>
                  <a:srgbClr val="0000FF"/>
                </a:solidFill>
                <a:latin typeface="Arial" charset="0"/>
                <a:ea typeface="ＭＳ Ｐゴシック" pitchFamily="3" charset="-128"/>
              </a:rPr>
              <a:t> </a:t>
            </a:r>
            <a:r>
              <a:rPr lang="en-GB" altLang="en-US" sz="3600" dirty="0">
                <a:solidFill>
                  <a:srgbClr val="0000FF"/>
                </a:solidFill>
                <a:latin typeface="Arial" charset="0"/>
                <a:ea typeface="ＭＳ Ｐゴシック" pitchFamily="3" charset="-128"/>
              </a:rPr>
              <a:t>Metacognition </a:t>
            </a:r>
            <a:r>
              <a:rPr lang="en-US" altLang="en-US" sz="3600" dirty="0">
                <a:solidFill>
                  <a:srgbClr val="0000FF"/>
                </a:solidFill>
                <a:latin typeface="Arial" charset="0"/>
                <a:ea typeface="ＭＳ Ｐゴシック" pitchFamily="3" charset="-128"/>
              </a:rPr>
              <a:t>–</a:t>
            </a:r>
            <a:r>
              <a:rPr lang="en-GB" altLang="en-US" sz="3600" dirty="0">
                <a:solidFill>
                  <a:srgbClr val="0000FF"/>
                </a:solidFill>
                <a:latin typeface="Arial" charset="0"/>
                <a:ea typeface="ＭＳ Ｐゴシック" pitchFamily="3" charset="-128"/>
              </a:rPr>
              <a:t> </a:t>
            </a:r>
            <a:r>
              <a:rPr lang="en-GB" altLang="en-US" sz="3600" b="1" i="1" dirty="0">
                <a:solidFill>
                  <a:srgbClr val="0000FF"/>
                </a:solidFill>
                <a:latin typeface="Arial" charset="0"/>
                <a:ea typeface="ＭＳ Ｐゴシック" pitchFamily="3" charset="-128"/>
              </a:rPr>
              <a:t>awareness and socialising </a:t>
            </a:r>
            <a:br>
              <a:rPr lang="en-GB" altLang="en-US" sz="4000" b="1" i="1" dirty="0">
                <a:latin typeface="Arial" charset="0"/>
                <a:ea typeface="ＭＳ Ｐゴシック" pitchFamily="3" charset="-128"/>
              </a:rPr>
            </a:br>
            <a:br>
              <a:rPr lang="en-GB" altLang="en-US" sz="3600" dirty="0">
                <a:solidFill>
                  <a:srgbClr val="FF3300"/>
                </a:solidFill>
                <a:ea typeface="ＭＳ Ｐゴシック" pitchFamily="3" charset="-128"/>
              </a:rPr>
            </a:br>
            <a:endParaRPr lang="en-GB" altLang="en-US" sz="3600" dirty="0">
              <a:solidFill>
                <a:srgbClr val="FF3300"/>
              </a:solidFill>
              <a:ea typeface="ＭＳ Ｐゴシック" pitchFamily="3" charset="-128"/>
            </a:endParaRPr>
          </a:p>
        </p:txBody>
      </p:sp>
      <p:sp>
        <p:nvSpPr>
          <p:cNvPr id="399362" name="Slide Number Placeholder 5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9" rIns="91397" bIns="45699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AECDDC-C5D7-B34B-AA9F-EBA59B1CC5F3}" type="slidenum">
              <a:rPr lang="en-GB" altLang="en-US" sz="1200">
                <a:solidFill>
                  <a:srgbClr val="898989"/>
                </a:solidFill>
                <a:latin typeface="Gill Sans MT" charset="0"/>
                <a:ea typeface="MS PGothic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200">
              <a:solidFill>
                <a:srgbClr val="898989"/>
              </a:solidFill>
              <a:latin typeface="Gill Sans MT" charset="0"/>
              <a:ea typeface="MS PGothic" charset="-128"/>
            </a:endParaRPr>
          </a:p>
        </p:txBody>
      </p:sp>
      <p:sp>
        <p:nvSpPr>
          <p:cNvPr id="399363" name="Rectangle 5"/>
          <p:cNvSpPr>
            <a:spLocks noChangeArrowheads="1"/>
          </p:cNvSpPr>
          <p:nvPr/>
        </p:nvSpPr>
        <p:spPr bwMode="auto">
          <a:xfrm>
            <a:off x="2420939" y="2030414"/>
            <a:ext cx="38004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9" rIns="91397" bIns="4569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Gill Sans MT" charset="0"/>
              </a:rPr>
              <a:t>“</a:t>
            </a:r>
            <a:r>
              <a:rPr lang="en-US" altLang="en-US">
                <a:solidFill>
                  <a:srgbClr val="000000"/>
                </a:solidFill>
                <a:latin typeface="Arial" charset="0"/>
              </a:rPr>
              <a:t>He is a completely different person now and he doesn’t even know it.”</a:t>
            </a:r>
            <a:endParaRPr lang="en-GB" alt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99364" name="Picture 4" descr="O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938839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65" name="Line 5"/>
          <p:cNvSpPr>
            <a:spLocks noChangeShapeType="1"/>
          </p:cNvSpPr>
          <p:nvPr/>
        </p:nvSpPr>
        <p:spPr bwMode="auto">
          <a:xfrm>
            <a:off x="1776414" y="5734050"/>
            <a:ext cx="8891587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7" tIns="45699" rIns="91397" bIns="45699"/>
          <a:lstStyle/>
          <a:p>
            <a:endParaRPr lang="en-US"/>
          </a:p>
        </p:txBody>
      </p:sp>
      <p:pic>
        <p:nvPicPr>
          <p:cNvPr id="399368" name="Picture 9" descr="images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030413"/>
            <a:ext cx="31623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47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Clinical Model of Executive Functions</a:t>
            </a:r>
            <a:br>
              <a:rPr lang="en-US" altLang="en-US" sz="3600" dirty="0"/>
            </a:br>
            <a:r>
              <a:rPr lang="en-US" altLang="en-US" sz="3600" dirty="0"/>
              <a:t>(Sohlberg &amp; </a:t>
            </a:r>
            <a:r>
              <a:rPr lang="en-US" altLang="en-US" sz="3600" dirty="0" err="1"/>
              <a:t>Mateer</a:t>
            </a:r>
            <a:r>
              <a:rPr lang="en-US" altLang="en-US" sz="3600" dirty="0"/>
              <a:t> 2005)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90688"/>
            <a:ext cx="82296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Initiation &amp; Drive: Starting behavior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Response inhibition: Stopping behavior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Task persistence: Maintaining behavior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Organization: Sequencing &amp; Timing behavior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Generative thinking: Creativity, fluency, problem solving skills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Awareness: Self evaluation &amp; insight</a:t>
            </a:r>
          </a:p>
        </p:txBody>
      </p:sp>
    </p:spTree>
    <p:extLst>
      <p:ext uri="{BB962C8B-B14F-4D97-AF65-F5344CB8AC3E}">
        <p14:creationId xmlns:p14="http://schemas.microsoft.com/office/powerpoint/2010/main" val="562355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5251" y="178903"/>
            <a:ext cx="10774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Laboratory EF Tasks Tied to Different Circuits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3913" y="1133061"/>
            <a:ext cx="10728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Flanker Task: Response Inhibition tests that assess ability to repress suppress responses that are not appropriate </a:t>
            </a:r>
          </a:p>
          <a:p>
            <a:r>
              <a:rPr lang="en-US" dirty="0"/>
              <a:t>In a certain context.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322" y="3926461"/>
            <a:ext cx="10398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Go/No Go Task: Sustained attention and response control Task. Participant must perform under one condition</a:t>
            </a:r>
          </a:p>
          <a:p>
            <a:r>
              <a:rPr lang="en-US" dirty="0"/>
              <a:t> and suppress response under another condition.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714500"/>
            <a:ext cx="2789583" cy="2092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750" y="4273147"/>
            <a:ext cx="5213891" cy="258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41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Acquired EF Impairments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Brain injury</a:t>
            </a:r>
          </a:p>
          <a:p>
            <a:r>
              <a:rPr lang="en-US" dirty="0"/>
              <a:t>Stroke</a:t>
            </a:r>
          </a:p>
          <a:p>
            <a:r>
              <a:rPr lang="en-US" dirty="0"/>
              <a:t>Tumor</a:t>
            </a:r>
          </a:p>
          <a:p>
            <a:r>
              <a:rPr lang="en-US" dirty="0"/>
              <a:t>Post-anoxic encephalopathy</a:t>
            </a:r>
          </a:p>
          <a:p>
            <a:r>
              <a:rPr lang="en-US" dirty="0" err="1"/>
              <a:t>Neurodengenerative</a:t>
            </a:r>
            <a:r>
              <a:rPr lang="en-US" dirty="0"/>
              <a:t> diseases associated with changes in </a:t>
            </a:r>
            <a:r>
              <a:rPr lang="en-US" dirty="0" err="1"/>
              <a:t>fronto</a:t>
            </a:r>
            <a:r>
              <a:rPr lang="en-US" dirty="0"/>
              <a:t>-subcortical structures (Parkinson’s, frontotemporal dementia, Alzheimer's)</a:t>
            </a:r>
          </a:p>
          <a:p>
            <a:endParaRPr lang="en-US" dirty="0"/>
          </a:p>
          <a:p>
            <a:r>
              <a:rPr lang="en-US" dirty="0"/>
              <a:t>NOTE: Researchers have not found systematic differences in EF deficits between patients with TBI, stroke or other neurological etiologies (</a:t>
            </a:r>
            <a:r>
              <a:rPr lang="en-US" dirty="0" err="1"/>
              <a:t>Spikman</a:t>
            </a:r>
            <a:r>
              <a:rPr lang="en-US" dirty="0"/>
              <a:t> et al., 2013)</a:t>
            </a:r>
          </a:p>
        </p:txBody>
      </p:sp>
    </p:spTree>
    <p:extLst>
      <p:ext uri="{BB962C8B-B14F-4D97-AF65-F5344CB8AC3E}">
        <p14:creationId xmlns:p14="http://schemas.microsoft.com/office/powerpoint/2010/main" val="594350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903"/>
          </a:xfrm>
        </p:spPr>
        <p:txBody>
          <a:bodyPr/>
          <a:lstStyle/>
          <a:p>
            <a:r>
              <a:rPr lang="en-US" dirty="0"/>
              <a:t>Developmental Trajectories </a:t>
            </a:r>
            <a:r>
              <a:rPr lang="en-US"/>
              <a:t>in EF </a:t>
            </a:r>
            <a:r>
              <a:rPr lang="en-US" sz="2000" dirty="0"/>
              <a:t>(Diamond 2013)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6634"/>
            <a:ext cx="10515600" cy="5790391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Foundational EF components that emerge with different trajectories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Inhibition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Move from basic response inhibition to managing conflict response.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Large improvements during the preschool </a:t>
            </a:r>
            <a:r>
              <a:rPr lang="en-US" dirty="0" err="1"/>
              <a:t>yrs</a:t>
            </a:r>
            <a:r>
              <a:rPr lang="en-US" dirty="0"/>
              <a:t> to more modest change during adolescence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Working memory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Move to increasingly more complex ability to maintain and manipulate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More of a linear projection from preschool through adolescence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Shifting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Ability to shift between mental states, rule sets or tasks (requires inhibition and WM)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Protracted development through adolescence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/>
              <a:t>Metacognition may play an important role during school age/adolescence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09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What might DES look like in the classroom?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Difficulty with transitions</a:t>
            </a:r>
          </a:p>
          <a:p>
            <a:pPr eaLnBrk="1" hangingPunct="1"/>
            <a:r>
              <a:rPr lang="en-US" altLang="en-US"/>
              <a:t>Talking out of turn</a:t>
            </a:r>
          </a:p>
          <a:p>
            <a:pPr eaLnBrk="1" hangingPunct="1"/>
            <a:r>
              <a:rPr lang="en-US" altLang="en-US"/>
              <a:t>Difficulty managing assignments or homework</a:t>
            </a:r>
          </a:p>
          <a:p>
            <a:pPr eaLnBrk="1" hangingPunct="1"/>
            <a:r>
              <a:rPr lang="en-US" altLang="en-US"/>
              <a:t>Difficulty managing materials</a:t>
            </a:r>
          </a:p>
          <a:p>
            <a:pPr eaLnBrk="1" hangingPunct="1"/>
            <a:r>
              <a:rPr lang="en-US" altLang="en-US"/>
              <a:t>Difficulty with routines or multistep tasks</a:t>
            </a:r>
          </a:p>
          <a:p>
            <a:pPr eaLnBrk="1" hangingPunct="1"/>
            <a:r>
              <a:rPr lang="en-US" altLang="en-US"/>
              <a:t>Unaware of impact of behavior on others</a:t>
            </a:r>
          </a:p>
          <a:p>
            <a:pPr eaLnBrk="1" hangingPunct="1"/>
            <a:r>
              <a:rPr lang="en-US" altLang="en-US"/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1520098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Examples of classroom impact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4013" y="1600200"/>
            <a:ext cx="7313612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Assignment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Unable to recall assignments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Difficulty gathering/organizing materials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Difficulty starting and remaining engaged in work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In-class behavior regulation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Difficulty staying </a:t>
            </a:r>
            <a:r>
              <a:rPr lang="ja-JP" altLang="en-US"/>
              <a:t>“</a:t>
            </a:r>
            <a:r>
              <a:rPr lang="en-US" altLang="ja-JP"/>
              <a:t>on task</a:t>
            </a:r>
            <a:r>
              <a:rPr lang="ja-JP" altLang="en-US"/>
              <a:t>”</a:t>
            </a:r>
            <a:endParaRPr lang="en-US" altLang="ja-JP"/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Struggle to transition from one activity to another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Mathematics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Difficulty sequencing multi-step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Reduced performance monitoring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Writing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Difficulty planning a narrative</a:t>
            </a:r>
          </a:p>
        </p:txBody>
      </p:sp>
    </p:spTree>
    <p:extLst>
      <p:ext uri="{BB962C8B-B14F-4D97-AF65-F5344CB8AC3E}">
        <p14:creationId xmlns:p14="http://schemas.microsoft.com/office/powerpoint/2010/main" val="1825739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1"/>
            <a:ext cx="7467600" cy="1374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/>
              <a:t>Common misperceptions</a:t>
            </a:r>
            <a:br>
              <a:rPr lang="en-US" altLang="en-US" sz="4800"/>
            </a:br>
            <a:r>
              <a:rPr lang="en-US" altLang="en-US" sz="4800"/>
              <a:t>	The child with DES…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19300"/>
            <a:ext cx="7804150" cy="3441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is </a:t>
            </a:r>
            <a:r>
              <a:rPr lang="ja-JP" altLang="en-US"/>
              <a:t>“</a:t>
            </a:r>
            <a:r>
              <a:rPr lang="en-US" altLang="ja-JP"/>
              <a:t>lazy</a:t>
            </a:r>
            <a:r>
              <a:rPr lang="ja-JP" altLang="en-US"/>
              <a:t>”</a:t>
            </a:r>
            <a:r>
              <a:rPr lang="en-US" altLang="ja-JP"/>
              <a:t>(initiation disorder)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has an intellectual or learning impairment (may have preserved language/cognition &amp; ef impairments get in the way)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 is noncompliant (organization or awareness issues)</a:t>
            </a:r>
            <a:endParaRPr lang="en-US" altLang="en-US" sz="1900"/>
          </a:p>
        </p:txBody>
      </p:sp>
    </p:spTree>
    <p:extLst>
      <p:ext uri="{BB962C8B-B14F-4D97-AF65-F5344CB8AC3E}">
        <p14:creationId xmlns:p14="http://schemas.microsoft.com/office/powerpoint/2010/main" val="1949075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/>
              <a:t>Developmental Overlay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4013" y="2057400"/>
            <a:ext cx="73136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Effects of brain injury in children are particularly profound because the injury occurs to a developing brain </a:t>
            </a:r>
            <a:r>
              <a:rPr lang="en-US" altLang="en-US" sz="1900"/>
              <a:t>(Welsh &amp; Pennington, 1988)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19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Recovery is superimposed on normal developmental processes, impacting previously learned skills </a:t>
            </a:r>
            <a:r>
              <a:rPr lang="en-US" altLang="en-US" i="1"/>
              <a:t>and</a:t>
            </a:r>
            <a:r>
              <a:rPr lang="en-US" altLang="en-US"/>
              <a:t> the development of future skills </a:t>
            </a:r>
            <a:r>
              <a:rPr lang="en-US" altLang="en-US" sz="1900"/>
              <a:t>(Ewing-Cobbs et al., 1997)</a:t>
            </a:r>
          </a:p>
        </p:txBody>
      </p:sp>
    </p:spTree>
    <p:extLst>
      <p:ext uri="{BB962C8B-B14F-4D97-AF65-F5344CB8AC3E}">
        <p14:creationId xmlns:p14="http://schemas.microsoft.com/office/powerpoint/2010/main" val="389402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/>
              <a:t>Developmental Overlay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4013" y="2055814"/>
            <a:ext cx="7313612" cy="39639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Full effects of an earlier injury may not be evident until adolescence when children are expected to demonstrate increasing competence in executive functions and reasoning.</a:t>
            </a:r>
          </a:p>
          <a:p>
            <a:pPr eaLnBrk="1" hangingPunct="1">
              <a:buFont typeface="Wingdings" charset="0"/>
              <a:buNone/>
              <a:defRPr/>
            </a:pPr>
            <a:endParaRPr lang="en-US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Skills may not develop if the relevant areas of the brain have been damaged </a:t>
            </a:r>
            <a:r>
              <a:rPr lang="en-US" sz="1900">
                <a:ea typeface="ＭＳ Ｐゴシック" charset="0"/>
                <a:cs typeface="ＭＳ Ｐゴシック" charset="0"/>
              </a:rPr>
              <a:t>(Alden &amp; Taylor, 1997; Feeney &amp; Ylvisaker, 1995; Mangeot et al, 2002; Ylvisaker &amp; Feeney, 2002)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6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Executive functions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dirty="0"/>
              <a:t>Umbrella term to describe those abilities that are required to complete goal directed activity that is not overlearned, automatic or routine</a:t>
            </a:r>
          </a:p>
          <a:p>
            <a:pPr eaLnBrk="1" hangingPunct="1">
              <a:buFont typeface="Wingdings" charset="2"/>
              <a:buNone/>
            </a:pPr>
            <a:endParaRPr lang="en-US" altLang="en-US" dirty="0"/>
          </a:p>
          <a:p>
            <a:pPr eaLnBrk="1" hangingPunct="1">
              <a:buFont typeface="Wingdings" charset="2"/>
              <a:buNone/>
            </a:pPr>
            <a:r>
              <a:rPr lang="en-US" altLang="en-US" dirty="0"/>
              <a:t>“Higher order” executive functions are distinguished from lower cognitive functions (sensory processes, knowledge and skills, basic information processing)</a:t>
            </a:r>
          </a:p>
          <a:p>
            <a:pPr eaLnBrk="1" hangingPunct="1">
              <a:buFont typeface="Wingdings" charset="2"/>
              <a:buNone/>
            </a:pPr>
            <a:endParaRPr lang="en-US" altLang="en-US" dirty="0"/>
          </a:p>
          <a:p>
            <a:pPr eaLnBrk="1" hangingPunct="1">
              <a:buFont typeface="Wingdings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7655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/>
              <a:t>Developmental Overlay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4013" y="2057400"/>
            <a:ext cx="7313612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Children may also develop deficits in the social and behavioral domains secondary to these cognitive deficits. </a:t>
            </a:r>
          </a:p>
          <a:p>
            <a:pPr lvl="1"/>
            <a:r>
              <a:rPr lang="en-US" altLang="en-US" dirty="0"/>
              <a:t>For example, primary deficits in executive functions have implications for the child</a:t>
            </a:r>
            <a:r>
              <a:rPr lang="ja-JP" altLang="en-US"/>
              <a:t>’</a:t>
            </a:r>
            <a:r>
              <a:rPr lang="en-US" altLang="ja-JP" dirty="0"/>
              <a:t>s behavior in the classroom and peer relationships. Such secondary deficits may become more pronounced in a child injured at an earlier age.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3565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A811D-1EE2-2C40-A862-1DACBAE45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https://www.youtube.com/watch?v=Wz1pnFBLZM4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49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EF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Ecological validity of standardized testing for EF is questionable</a:t>
            </a:r>
          </a:p>
          <a:p>
            <a:r>
              <a:rPr lang="en-US" dirty="0"/>
              <a:t>Most standardized tests are structured and provide the client with well-defined cues on what is expected</a:t>
            </a:r>
          </a:p>
          <a:p>
            <a:pPr lvl="1"/>
            <a:r>
              <a:rPr lang="en-US" dirty="0"/>
              <a:t>The examiner takes over the role of EF</a:t>
            </a:r>
          </a:p>
          <a:p>
            <a:pPr lvl="1"/>
            <a:r>
              <a:rPr lang="en-US" dirty="0"/>
              <a:t>“Many patients succeed on EF tests but fail at life”</a:t>
            </a:r>
          </a:p>
          <a:p>
            <a:pPr lvl="1"/>
            <a:r>
              <a:rPr lang="en-US" dirty="0"/>
              <a:t>In real life, when structure is lacking, actions/activities that require EF have to be self imposed</a:t>
            </a:r>
          </a:p>
          <a:p>
            <a:r>
              <a:rPr lang="en-US" dirty="0"/>
              <a:t>What constitutes “normal” or “typical”</a:t>
            </a:r>
          </a:p>
          <a:p>
            <a:r>
              <a:rPr lang="en-US" altLang="en-US" dirty="0"/>
              <a:t>What does </a:t>
            </a:r>
            <a:r>
              <a:rPr lang="en-US" altLang="en-US" dirty="0" err="1"/>
              <a:t>Spikeman</a:t>
            </a:r>
            <a:r>
              <a:rPr lang="en-US" altLang="en-US" dirty="0"/>
              <a:t> article say about standardized testing of EF?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2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Assessment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b="1" dirty="0"/>
              <a:t>Observational methods</a:t>
            </a:r>
          </a:p>
          <a:p>
            <a:pPr lvl="1"/>
            <a:r>
              <a:rPr lang="en-US" altLang="en-US" dirty="0"/>
              <a:t>Executive Function Route Finding Test</a:t>
            </a:r>
          </a:p>
          <a:p>
            <a:pPr eaLnBrk="1" hangingPunct="1"/>
            <a:r>
              <a:rPr lang="en-US" altLang="en-US" b="1" dirty="0"/>
              <a:t>Questionnaires</a:t>
            </a:r>
          </a:p>
          <a:p>
            <a:pPr lvl="1"/>
            <a:r>
              <a:rPr lang="en-US" altLang="en-US" dirty="0"/>
              <a:t>Behavioral Rating Inventory of Executive Function (</a:t>
            </a:r>
            <a:r>
              <a:rPr lang="en-US" altLang="en-US" dirty="0" err="1"/>
              <a:t>Giola</a:t>
            </a:r>
            <a:r>
              <a:rPr lang="en-US" altLang="en-US" dirty="0"/>
              <a:t> et al.)</a:t>
            </a:r>
          </a:p>
          <a:p>
            <a:pPr lvl="1"/>
            <a:r>
              <a:rPr lang="en-US" altLang="en-US" dirty="0" err="1"/>
              <a:t>Dysexecutive</a:t>
            </a:r>
            <a:r>
              <a:rPr lang="en-US" altLang="en-US" dirty="0"/>
              <a:t> Questionnaire (DEX part of BADS)</a:t>
            </a:r>
          </a:p>
          <a:p>
            <a:pPr eaLnBrk="1" hangingPunct="1"/>
            <a:r>
              <a:rPr lang="en-US" altLang="en-US" b="1" dirty="0"/>
              <a:t>Standardized impairment-based measures-Batteries:</a:t>
            </a:r>
          </a:p>
          <a:p>
            <a:pPr lvl="1"/>
            <a:r>
              <a:rPr lang="en-US" altLang="en-US" dirty="0"/>
              <a:t>Behavioral Assessment of </a:t>
            </a:r>
            <a:r>
              <a:rPr lang="en-US" altLang="en-US" dirty="0" err="1"/>
              <a:t>Dysexecutive</a:t>
            </a:r>
            <a:r>
              <a:rPr lang="en-US" altLang="en-US" dirty="0"/>
              <a:t> Syndrome (BADS)</a:t>
            </a:r>
          </a:p>
          <a:p>
            <a:pPr lvl="1"/>
            <a:r>
              <a:rPr lang="en-US" altLang="en-US" dirty="0"/>
              <a:t>Delis Kaplan Executive Function System (DKEFS)</a:t>
            </a:r>
          </a:p>
          <a:p>
            <a:pPr lvl="1"/>
            <a:r>
              <a:rPr lang="en-US" altLang="en-US" dirty="0"/>
              <a:t>FAVRES (Functional Assessment of Verbal Reasoning and Executive Strategies</a:t>
            </a:r>
          </a:p>
          <a:p>
            <a:pPr eaLnBrk="1" hangingPunct="1"/>
            <a:r>
              <a:rPr lang="en-US" altLang="en-US" b="1" dirty="0"/>
              <a:t>Targeted Tests</a:t>
            </a:r>
          </a:p>
          <a:p>
            <a:pPr lvl="1"/>
            <a:r>
              <a:rPr lang="en-US" altLang="en-US" dirty="0"/>
              <a:t>STROOP (inhibition)</a:t>
            </a:r>
          </a:p>
          <a:p>
            <a:pPr lvl="1"/>
            <a:r>
              <a:rPr lang="en-US" altLang="en-US" dirty="0"/>
              <a:t>WCST (problem solving)</a:t>
            </a:r>
          </a:p>
          <a:p>
            <a:pPr lvl="1"/>
            <a:r>
              <a:rPr lang="en-US" altLang="en-US" dirty="0"/>
              <a:t>Fluency (COWAT)</a:t>
            </a:r>
          </a:p>
        </p:txBody>
      </p:sp>
    </p:spTree>
    <p:extLst>
      <p:ext uri="{BB962C8B-B14F-4D97-AF65-F5344CB8AC3E}">
        <p14:creationId xmlns:p14="http://schemas.microsoft.com/office/powerpoint/2010/main" val="1961490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Questionnaire assessment of 86 executive function behaviors at home/school/community (children and adult version) </a:t>
            </a:r>
          </a:p>
          <a:p>
            <a:r>
              <a:rPr lang="en-US" dirty="0"/>
              <a:t>Separate forms for informant reporting (e.g., parent, teacher, sig o.)</a:t>
            </a:r>
          </a:p>
          <a:p>
            <a:pPr lvl="1"/>
            <a:r>
              <a:rPr lang="en-US" dirty="0"/>
              <a:t>Different scales:</a:t>
            </a:r>
          </a:p>
          <a:p>
            <a:pPr lvl="1"/>
            <a:r>
              <a:rPr lang="en-US" dirty="0"/>
              <a:t>Behavioral regulation scales </a:t>
            </a:r>
          </a:p>
          <a:p>
            <a:pPr lvl="2"/>
            <a:r>
              <a:rPr lang="en-US" dirty="0"/>
              <a:t>Inhibit</a:t>
            </a:r>
          </a:p>
          <a:p>
            <a:pPr lvl="2"/>
            <a:r>
              <a:rPr lang="en-US" dirty="0"/>
              <a:t>Shift</a:t>
            </a:r>
          </a:p>
          <a:p>
            <a:pPr lvl="2"/>
            <a:r>
              <a:rPr lang="en-US" dirty="0"/>
              <a:t>Emotional control</a:t>
            </a:r>
          </a:p>
          <a:p>
            <a:pPr lvl="1"/>
            <a:r>
              <a:rPr lang="en-US" dirty="0"/>
              <a:t>Metacognition Scales</a:t>
            </a:r>
          </a:p>
          <a:p>
            <a:pPr lvl="2"/>
            <a:r>
              <a:rPr lang="en-US" dirty="0"/>
              <a:t>Initiate</a:t>
            </a:r>
          </a:p>
          <a:p>
            <a:pPr lvl="2"/>
            <a:r>
              <a:rPr lang="en-US" dirty="0"/>
              <a:t>Working Memory</a:t>
            </a:r>
          </a:p>
          <a:p>
            <a:pPr lvl="2"/>
            <a:r>
              <a:rPr lang="en-US" dirty="0"/>
              <a:t>Plan/Organize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6142383"/>
            <a:ext cx="6440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Takes about 20 minutes to administer</a:t>
            </a:r>
          </a:p>
        </p:txBody>
      </p:sp>
    </p:spTree>
    <p:extLst>
      <p:ext uri="{BB962C8B-B14F-4D97-AF65-F5344CB8AC3E}">
        <p14:creationId xmlns:p14="http://schemas.microsoft.com/office/powerpoint/2010/main" val="886810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Assessment of </a:t>
            </a:r>
            <a:r>
              <a:rPr lang="en-US" dirty="0" err="1"/>
              <a:t>Dysexecutive</a:t>
            </a:r>
            <a:r>
              <a:rPr lang="en-US" dirty="0"/>
              <a:t>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Example of the BADS</a:t>
            </a:r>
          </a:p>
          <a:p>
            <a:pPr lvl="1"/>
            <a:r>
              <a:rPr lang="en-US" dirty="0">
                <a:hlinkClick r:id="rId3"/>
              </a:rPr>
              <a:t>https://www.youtube.com/watch?v=A2mhDxfhMlA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90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21" y="1360676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Getting the Facts</a:t>
            </a:r>
            <a:r>
              <a:rPr lang="en-US" dirty="0"/>
              <a:t> – Can the person identify the most important facts?</a:t>
            </a:r>
          </a:p>
          <a:p>
            <a:r>
              <a:rPr lang="en-US" b="1" dirty="0"/>
              <a:t>Eliminating Irrelevant Information</a:t>
            </a:r>
            <a:r>
              <a:rPr lang="en-US" dirty="0"/>
              <a:t> – Can the person identify and ignore less relevant information in order to focus on more important information?</a:t>
            </a:r>
          </a:p>
          <a:p>
            <a:r>
              <a:rPr lang="en-US" b="1" dirty="0"/>
              <a:t>Weighing the Facts</a:t>
            </a:r>
            <a:r>
              <a:rPr lang="en-US" dirty="0"/>
              <a:t> – Can the person compare or weigh competing options or criteria?</a:t>
            </a:r>
          </a:p>
          <a:p>
            <a:r>
              <a:rPr lang="en-US" b="1" dirty="0"/>
              <a:t>Flexibility</a:t>
            </a:r>
            <a:r>
              <a:rPr lang="en-US" dirty="0"/>
              <a:t> – Can the person revise a decision or plan of action when presented with new information?</a:t>
            </a:r>
          </a:p>
          <a:p>
            <a:r>
              <a:rPr lang="en-US" b="1" dirty="0"/>
              <a:t>Generating of Alternatives</a:t>
            </a:r>
            <a:r>
              <a:rPr lang="en-US" dirty="0"/>
              <a:t> – Can the person efficiently generate a variety of solutions, options or alternatives?</a:t>
            </a:r>
          </a:p>
          <a:p>
            <a:r>
              <a:rPr lang="en-US" b="1" dirty="0"/>
              <a:t>Predicting Consequences</a:t>
            </a:r>
            <a:r>
              <a:rPr lang="en-US" dirty="0"/>
              <a:t> – Can the person predict potential outcomes, pros and cons, or consequences of a choice?</a:t>
            </a:r>
          </a:p>
          <a:p>
            <a:r>
              <a:rPr lang="en-US" b="1" dirty="0"/>
              <a:t>Providing a Rationale</a:t>
            </a:r>
            <a:r>
              <a:rPr lang="en-US" dirty="0"/>
              <a:t> – Can the person provide a rationale or a set of reasons for making a choice?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951349"/>
            <a:ext cx="10317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Subtests: Plan an Event; Schedule a Work Day; Decide on a Gift; Build a Case to Solve a Problem</a:t>
            </a:r>
          </a:p>
        </p:txBody>
      </p:sp>
    </p:spTree>
    <p:extLst>
      <p:ext uri="{BB962C8B-B14F-4D97-AF65-F5344CB8AC3E}">
        <p14:creationId xmlns:p14="http://schemas.microsoft.com/office/powerpoint/2010/main" val="2078838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Assessing EF in children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dirty="0"/>
              <a:t>EF relatively immature in childhood; protracted process into early adolescence</a:t>
            </a:r>
          </a:p>
          <a:p>
            <a:pPr lvl="1" eaLnBrk="1" hangingPunct="1"/>
            <a:r>
              <a:rPr lang="en-US" altLang="en-US" dirty="0"/>
              <a:t>behavioral observations and dynamic assessment important</a:t>
            </a:r>
          </a:p>
          <a:p>
            <a:pPr eaLnBrk="1" hangingPunct="1"/>
            <a:r>
              <a:rPr lang="en-US" altLang="en-US" dirty="0"/>
              <a:t>Standardized tests (we have in clinic):</a:t>
            </a:r>
          </a:p>
          <a:p>
            <a:pPr lvl="1"/>
            <a:r>
              <a:rPr lang="en-US" altLang="en-US" i="1" dirty="0"/>
              <a:t>Test for Everyday Attention for Children</a:t>
            </a:r>
            <a:r>
              <a:rPr lang="en-US" altLang="en-US" dirty="0"/>
              <a:t>(TEA-Ch)</a:t>
            </a:r>
          </a:p>
          <a:p>
            <a:pPr lvl="1"/>
            <a:r>
              <a:rPr lang="en-US" altLang="en-US" i="1" dirty="0"/>
              <a:t>Delis–Kaplan Executive Function System</a:t>
            </a:r>
            <a:r>
              <a:rPr lang="en-US" altLang="en-US" dirty="0"/>
              <a:t> (D-KEFS). </a:t>
            </a:r>
          </a:p>
          <a:p>
            <a:pPr lvl="1"/>
            <a:r>
              <a:rPr lang="en-US" altLang="en-US" i="1" dirty="0"/>
              <a:t>Connor</a:t>
            </a:r>
            <a:r>
              <a:rPr lang="ja-JP" altLang="en-US" i="1"/>
              <a:t>’</a:t>
            </a:r>
            <a:r>
              <a:rPr lang="en-US" altLang="ja-JP" i="1" dirty="0"/>
              <a:t>s Performance Test: </a:t>
            </a:r>
            <a:r>
              <a:rPr lang="en-US" altLang="ja-JP" dirty="0"/>
              <a:t>Sustained attention, impulsivity, working memory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2834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D-KEFS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lvl="1"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</a:rPr>
              <a:t>Assesses flexibility, inhibition, problem solving, planning, impulse control, concept formation, abstract thinking, and creativity in both verbal and spatial modalities.</a:t>
            </a:r>
            <a:r>
              <a:rPr lang="en-US" i="1" dirty="0">
                <a:ea typeface="ＭＳ Ｐゴシック" charset="0"/>
              </a:rPr>
              <a:t> </a:t>
            </a: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</a:rPr>
              <a:t> Subtests include: </a:t>
            </a:r>
          </a:p>
          <a:p>
            <a:pPr lvl="2">
              <a:buFont typeface="Wingdings" charset="0"/>
              <a:buChar char="n"/>
              <a:defRPr/>
            </a:pPr>
            <a:r>
              <a:rPr lang="en-US" b="1" dirty="0">
                <a:ea typeface="ＭＳ Ｐゴシック" charset="0"/>
              </a:rPr>
              <a:t>Sorting</a:t>
            </a:r>
            <a:r>
              <a:rPr lang="en-US" dirty="0">
                <a:ea typeface="ＭＳ Ｐゴシック" charset="0"/>
              </a:rPr>
              <a:t> (problem solving, verbal and spatial concept formation, flexibility of thinking); </a:t>
            </a:r>
          </a:p>
          <a:p>
            <a:pPr lvl="2">
              <a:buFont typeface="Wingdings" charset="0"/>
              <a:buChar char="n"/>
              <a:defRPr/>
            </a:pPr>
            <a:r>
              <a:rPr lang="en-US" b="1" dirty="0">
                <a:ea typeface="ＭＳ Ｐゴシック" charset="0"/>
              </a:rPr>
              <a:t>Trail</a:t>
            </a:r>
            <a:r>
              <a:rPr lang="en-US" dirty="0">
                <a:ea typeface="ＭＳ Ｐゴシック" charset="0"/>
              </a:rPr>
              <a:t> Making (flexibility of thinking on a motor task)</a:t>
            </a:r>
          </a:p>
          <a:p>
            <a:pPr lvl="2">
              <a:buFont typeface="Wingdings" charset="0"/>
              <a:buChar char="n"/>
              <a:defRPr/>
            </a:pPr>
            <a:r>
              <a:rPr lang="en-US" b="1" dirty="0">
                <a:ea typeface="ＭＳ Ｐゴシック" charset="0"/>
              </a:rPr>
              <a:t>Verbal</a:t>
            </a:r>
            <a:r>
              <a:rPr lang="en-US" dirty="0">
                <a:ea typeface="ＭＳ Ｐゴシック" charset="0"/>
              </a:rPr>
              <a:t> Fluency</a:t>
            </a:r>
          </a:p>
          <a:p>
            <a:pPr lvl="2">
              <a:buFont typeface="Wingdings" charset="0"/>
              <a:buChar char="n"/>
              <a:defRPr/>
            </a:pPr>
            <a:r>
              <a:rPr lang="en-US" b="1" dirty="0">
                <a:ea typeface="ＭＳ Ｐゴシック" charset="0"/>
              </a:rPr>
              <a:t>Design</a:t>
            </a:r>
            <a:r>
              <a:rPr lang="en-US" dirty="0">
                <a:ea typeface="ＭＳ Ｐゴシック" charset="0"/>
              </a:rPr>
              <a:t> Fluency (fluent productivity in the spatial domain); </a:t>
            </a:r>
          </a:p>
          <a:p>
            <a:pPr lvl="2">
              <a:buFont typeface="Wingdings" charset="0"/>
              <a:buChar char="n"/>
              <a:defRPr/>
            </a:pPr>
            <a:r>
              <a:rPr lang="en-US" b="1" dirty="0">
                <a:ea typeface="ＭＳ Ｐゴシック" charset="0"/>
              </a:rPr>
              <a:t>Color-word</a:t>
            </a:r>
            <a:r>
              <a:rPr lang="en-US" dirty="0">
                <a:ea typeface="ＭＳ Ｐゴシック" charset="0"/>
              </a:rPr>
              <a:t> Interference (verbal inhibition); </a:t>
            </a:r>
          </a:p>
          <a:p>
            <a:pPr lvl="2">
              <a:buFont typeface="Wingdings" charset="0"/>
              <a:buChar char="n"/>
              <a:defRPr/>
            </a:pPr>
            <a:r>
              <a:rPr lang="en-US" b="1" dirty="0">
                <a:ea typeface="ＭＳ Ｐゴシック" charset="0"/>
              </a:rPr>
              <a:t>Tower</a:t>
            </a:r>
            <a:r>
              <a:rPr lang="en-US" dirty="0">
                <a:ea typeface="ＭＳ Ｐゴシック" charset="0"/>
              </a:rPr>
              <a:t> (planning and reasoning, impulsivity)</a:t>
            </a:r>
          </a:p>
          <a:p>
            <a:pPr>
              <a:buFont typeface="Wingding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9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Executive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“Rehabilitation for executive disorders is broadly </a:t>
            </a:r>
            <a:r>
              <a:rPr lang="en-US" dirty="0" err="1"/>
              <a:t>conceptualised</a:t>
            </a:r>
            <a:r>
              <a:rPr lang="en-US" dirty="0"/>
              <a:t> as shifting the individual from a more dependent, externally supported state to a more independent and self-regulated state”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(Sohlberg &amp; </a:t>
            </a:r>
            <a:r>
              <a:rPr lang="en-US" dirty="0" err="1"/>
              <a:t>Mateer</a:t>
            </a:r>
            <a:r>
              <a:rPr lang="en-US" dirty="0"/>
              <a:t>, 2001) </a:t>
            </a:r>
          </a:p>
        </p:txBody>
      </p:sp>
    </p:spTree>
    <p:extLst>
      <p:ext uri="{BB962C8B-B14F-4D97-AF65-F5344CB8AC3E}">
        <p14:creationId xmlns:p14="http://schemas.microsoft.com/office/powerpoint/2010/main" val="83214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7239000" cy="1371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Executive Functions Symptoms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2057400"/>
            <a:ext cx="3581400" cy="4343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impulsiveness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poor social judgment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social disinhibition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Egocentrism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difficulty interpreting the behavior of others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Perseveration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poorly regulated attention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disorganization (in thinking, talking, and acting)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weak goal formulation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2057400"/>
            <a:ext cx="41148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300"/>
              <a:t>ineffective planning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/>
              <a:t>decreased flexibility/ shifting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/>
              <a:t>slowed processing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/>
              <a:t>diminished divergent thinking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/>
              <a:t>concrete thinking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/>
              <a:t>immature problem solving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/>
              <a:t>weak self-monitoring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/>
              <a:t>inefficient responses to feedback/ consequences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/>
              <a:t>reduced initiation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/>
              <a:t>dulled emotional responses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8328026" y="1538288"/>
            <a:ext cx="1958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chemeClr val="tx2"/>
                </a:solidFill>
                <a:latin typeface="Verdana" charset="0"/>
              </a:rPr>
              <a:t>(Feeney, 2005)</a:t>
            </a:r>
          </a:p>
        </p:txBody>
      </p:sp>
    </p:spTree>
    <p:extLst>
      <p:ext uri="{BB962C8B-B14F-4D97-AF65-F5344CB8AC3E}">
        <p14:creationId xmlns:p14="http://schemas.microsoft.com/office/powerpoint/2010/main" val="1874555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Treatment Approaches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55626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Direct training of cognitive processes</a:t>
            </a:r>
          </a:p>
          <a:p>
            <a:pPr lvl="1">
              <a:spcBef>
                <a:spcPct val="25000"/>
              </a:spcBef>
              <a:buFont typeface="Wingdings" charset="0"/>
              <a:buChar char="n"/>
              <a:defRPr/>
            </a:pPr>
            <a:r>
              <a:rPr lang="en-US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Goal Management Training</a:t>
            </a:r>
          </a:p>
          <a:p>
            <a:pPr eaLnBrk="1" hangingPunct="1">
              <a:spcBef>
                <a:spcPct val="25000"/>
              </a:spcBef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Specific functional skills training</a:t>
            </a:r>
          </a:p>
          <a:p>
            <a:pPr eaLnBrk="1" hangingPunct="1">
              <a:spcBef>
                <a:spcPct val="25000"/>
              </a:spcBef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Cognitive strategy training</a:t>
            </a:r>
          </a:p>
          <a:p>
            <a:pPr lvl="1" eaLnBrk="1" hangingPunct="1">
              <a:spcBef>
                <a:spcPct val="25000"/>
              </a:spcBef>
              <a:buFont typeface="Wingdings" charset="0"/>
              <a:buChar char="n"/>
              <a:defRPr/>
            </a:pP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Metacognitive strategy training/Self instructional training/problem solving routines</a:t>
            </a:r>
          </a:p>
          <a:p>
            <a:pPr eaLnBrk="1" hangingPunct="1">
              <a:spcBef>
                <a:spcPct val="25000"/>
              </a:spcBef>
              <a:buFont typeface="Wingdings" charset="0"/>
              <a:buChar char="n"/>
              <a:defRPr/>
            </a:pPr>
            <a:r>
              <a:rPr lang="en-US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Selection &amp; training use of assistive technology</a:t>
            </a:r>
          </a:p>
          <a:p>
            <a:pPr eaLnBrk="1" hangingPunct="1">
              <a:spcBef>
                <a:spcPct val="25000"/>
              </a:spcBef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Environmental management/task accommodation</a:t>
            </a:r>
          </a:p>
          <a:p>
            <a:pPr eaLnBrk="1" hangingPunct="1">
              <a:spcBef>
                <a:spcPct val="25000"/>
              </a:spcBef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Personalized education and understanding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0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Environmental Management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Setting up the environment to take the load off the frontal lobes</a:t>
            </a:r>
          </a:p>
          <a:p>
            <a:pPr eaLnBrk="1" hangingPunct="1"/>
            <a:r>
              <a:rPr lang="en-US" altLang="en-US"/>
              <a:t>Domain/task specific</a:t>
            </a:r>
          </a:p>
          <a:p>
            <a:pPr eaLnBrk="1" hangingPunct="1"/>
            <a:r>
              <a:rPr lang="en-US" altLang="en-US"/>
              <a:t>Requires functional analysis…gather data first. </a:t>
            </a:r>
          </a:p>
          <a:p>
            <a:pPr eaLnBrk="1" hangingPunct="1"/>
            <a:r>
              <a:rPr lang="en-US" altLang="en-US"/>
              <a:t>Be systematic and monitor impact</a:t>
            </a:r>
          </a:p>
        </p:txBody>
      </p:sp>
    </p:spTree>
    <p:extLst>
      <p:ext uri="{BB962C8B-B14F-4D97-AF65-F5344CB8AC3E}">
        <p14:creationId xmlns:p14="http://schemas.microsoft.com/office/powerpoint/2010/main" val="1669741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Focus on the environment vs. the individual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Acknowledges that people with DES cannot flexibly apply strategies in different contexts</a:t>
            </a:r>
          </a:p>
          <a:p>
            <a:pPr eaLnBrk="1" hangingPunct="1"/>
            <a:r>
              <a:rPr lang="en-US" altLang="en-US"/>
              <a:t>Fostering appropriate environment will be more successful than individual remediation</a:t>
            </a:r>
          </a:p>
        </p:txBody>
      </p:sp>
    </p:spTree>
    <p:extLst>
      <p:ext uri="{BB962C8B-B14F-4D97-AF65-F5344CB8AC3E}">
        <p14:creationId xmlns:p14="http://schemas.microsoft.com/office/powerpoint/2010/main" val="26385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Metacognitive Strategy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General Metacognitive Strategies: designed to address impairments in attention, executive functions and problem solving and memory</a:t>
            </a:r>
          </a:p>
          <a:p>
            <a:r>
              <a:rPr lang="en-US" altLang="en-US" dirty="0"/>
              <a:t>Task Specific Strategies: Designed to assist with completion of specific task or goal.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816" y="4242816"/>
            <a:ext cx="2165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CHAPTER 8!</a:t>
            </a:r>
          </a:p>
        </p:txBody>
      </p:sp>
    </p:spTree>
    <p:extLst>
      <p:ext uri="{BB962C8B-B14F-4D97-AF65-F5344CB8AC3E}">
        <p14:creationId xmlns:p14="http://schemas.microsoft.com/office/powerpoint/2010/main" val="1080761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Mechanism of Action</a:t>
            </a:r>
            <a:br>
              <a:rPr lang="en-US" dirty="0"/>
            </a:br>
            <a:r>
              <a:rPr lang="en-US" dirty="0"/>
              <a:t>Behavioral or Cognitive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Teaching strategies</a:t>
            </a:r>
          </a:p>
          <a:p>
            <a:r>
              <a:rPr lang="en-US" dirty="0"/>
              <a:t>Teaching use of external aid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Exercises designed to improve specific EF (GMT)</a:t>
            </a:r>
          </a:p>
        </p:txBody>
      </p:sp>
    </p:spTree>
    <p:extLst>
      <p:ext uri="{BB962C8B-B14F-4D97-AF65-F5344CB8AC3E}">
        <p14:creationId xmlns:p14="http://schemas.microsoft.com/office/powerpoint/2010/main" val="627554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15C8CF-BA3F-C34F-B212-84CCD59D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GMT Theory From Your Reading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C62D8-4B89-234D-A084-375429934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“The theoretical foundation of GMT holds that the sustained attention system maintains higher order goals in mind while inhibiting automatic processes (Robertson &amp; </a:t>
            </a:r>
            <a:r>
              <a:rPr lang="en-US" dirty="0" err="1"/>
              <a:t>Garavan</a:t>
            </a:r>
            <a:r>
              <a:rPr lang="en-US" dirty="0"/>
              <a:t>, 2000). </a:t>
            </a:r>
            <a:r>
              <a:rPr lang="en-US" dirty="0">
                <a:solidFill>
                  <a:srgbClr val="FF0000"/>
                </a:solidFill>
              </a:rPr>
              <a:t>Executive deficits emerge from the disruption of this distributed system such that automatic processes prevail over higher order goals</a:t>
            </a:r>
            <a:r>
              <a:rPr lang="en-US" dirty="0"/>
              <a:t>. </a:t>
            </a:r>
            <a:r>
              <a:rPr lang="en-US" dirty="0">
                <a:highlight>
                  <a:srgbClr val="FFFF00"/>
                </a:highlight>
              </a:rPr>
              <a:t>GMT trains individuals to periodically stop ongoing </a:t>
            </a:r>
            <a:r>
              <a:rPr lang="en-US" dirty="0" err="1">
                <a:highlight>
                  <a:srgbClr val="FFFF00"/>
                </a:highlight>
              </a:rPr>
              <a:t>behaviour</a:t>
            </a:r>
            <a:r>
              <a:rPr lang="en-US" dirty="0">
                <a:highlight>
                  <a:srgbClr val="FFFF00"/>
                </a:highlight>
              </a:rPr>
              <a:t> to interrupt automatic processing, bring their overarching goal to mind, subdivide the overall goal into </a:t>
            </a:r>
            <a:r>
              <a:rPr lang="en-US" dirty="0" err="1">
                <a:highlight>
                  <a:srgbClr val="FFFF00"/>
                </a:highlight>
              </a:rPr>
              <a:t>subgoals</a:t>
            </a:r>
            <a:r>
              <a:rPr lang="en-US" dirty="0">
                <a:highlight>
                  <a:srgbClr val="FFFF00"/>
                </a:highlight>
              </a:rPr>
              <a:t>, and monitor performance. </a:t>
            </a:r>
            <a:r>
              <a:rPr lang="en-US" dirty="0"/>
              <a:t>This is accomplished through </a:t>
            </a:r>
            <a:r>
              <a:rPr lang="en-US" dirty="0">
                <a:highlight>
                  <a:srgbClr val="00FF00"/>
                </a:highlight>
              </a:rPr>
              <a:t>psycho-educational instruction, narrative, within- and between- session exercises that illustrate concepts and principles. GMT incorporates mindfulness meditation </a:t>
            </a:r>
            <a:r>
              <a:rPr lang="en-US" dirty="0"/>
              <a:t>(Segal, Williams, &amp; Teasdale, 2002). Mindfulness meditation augments GMT by training the ability to bring attention to the present moment in order to monitor the relationship between current circumstances and higher order goals.”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65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/>
              <a:t>Completion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Idea is that patients learn a series of steps that helps them attend to and regain control over their task execution</a:t>
            </a:r>
          </a:p>
          <a:p>
            <a:pPr marL="0" indent="0">
              <a:buNone/>
            </a:pPr>
            <a:r>
              <a:rPr lang="en-US" dirty="0"/>
              <a:t>1. Stop: What Am I doing?</a:t>
            </a:r>
          </a:p>
          <a:p>
            <a:pPr marL="0" indent="0">
              <a:buNone/>
            </a:pPr>
            <a:r>
              <a:rPr lang="en-US" dirty="0"/>
              <a:t>2. Define the main task</a:t>
            </a:r>
          </a:p>
          <a:p>
            <a:pPr marL="0" indent="0">
              <a:buNone/>
            </a:pPr>
            <a:r>
              <a:rPr lang="en-US" dirty="0"/>
              <a:t>3. List the steps</a:t>
            </a:r>
          </a:p>
          <a:p>
            <a:pPr marL="0" indent="0">
              <a:buNone/>
            </a:pPr>
            <a:r>
              <a:rPr lang="en-US" dirty="0"/>
              <a:t>4. Learn the steps</a:t>
            </a:r>
          </a:p>
          <a:p>
            <a:pPr marL="0" indent="0">
              <a:buNone/>
            </a:pPr>
            <a:r>
              <a:rPr lang="en-US" dirty="0"/>
              <a:t>5. Do It</a:t>
            </a:r>
          </a:p>
          <a:p>
            <a:pPr marL="0" indent="0">
              <a:buNone/>
            </a:pPr>
            <a:r>
              <a:rPr lang="en-US" dirty="0"/>
              <a:t>6. Check: Am I doing what I planned</a:t>
            </a:r>
          </a:p>
          <a:p>
            <a:r>
              <a:rPr lang="en-US" dirty="0"/>
              <a:t>Research suggests GMT more effective when embedded in </a:t>
            </a:r>
            <a:r>
              <a:rPr lang="en-US" dirty="0" err="1"/>
              <a:t>multifacted</a:t>
            </a:r>
            <a:r>
              <a:rPr lang="en-US" dirty="0"/>
              <a:t> treatment like the </a:t>
            </a:r>
            <a:r>
              <a:rPr lang="en-US" dirty="0" err="1"/>
              <a:t>Spikman</a:t>
            </a:r>
            <a:r>
              <a:rPr lang="en-US" dirty="0"/>
              <a:t> program—need problem solving training AND general planning approach</a:t>
            </a:r>
          </a:p>
        </p:txBody>
      </p:sp>
    </p:spTree>
    <p:extLst>
      <p:ext uri="{BB962C8B-B14F-4D97-AF65-F5344CB8AC3E}">
        <p14:creationId xmlns:p14="http://schemas.microsoft.com/office/powerpoint/2010/main" val="16052119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195B3-C8D0-904D-8F8F-37433F85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personalizing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0E457-E6E9-D54F-98EC-B9F25AF6B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 (</a:t>
            </a:r>
            <a:r>
              <a:rPr lang="en-US" dirty="0" err="1"/>
              <a:t>InfoCDS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8219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components of your intervention. Does the strategy promote:</a:t>
            </a:r>
          </a:p>
          <a:p>
            <a:pPr lvl="1"/>
            <a:r>
              <a:rPr lang="en-US" dirty="0"/>
              <a:t>Awareness</a:t>
            </a:r>
          </a:p>
          <a:p>
            <a:pPr lvl="1"/>
            <a:r>
              <a:rPr lang="en-US" dirty="0"/>
              <a:t>Self-monitoring</a:t>
            </a:r>
          </a:p>
          <a:p>
            <a:pPr lvl="1"/>
            <a:r>
              <a:rPr lang="en-US" dirty="0"/>
              <a:t>Self-regulation</a:t>
            </a:r>
          </a:p>
          <a:p>
            <a:pPr lvl="1"/>
            <a:r>
              <a:rPr lang="en-US" dirty="0"/>
              <a:t>Problem solving</a:t>
            </a:r>
          </a:p>
          <a:p>
            <a:pPr lvl="1"/>
            <a:r>
              <a:rPr lang="en-US" dirty="0"/>
              <a:t>Task completion</a:t>
            </a:r>
          </a:p>
          <a:p>
            <a:r>
              <a:rPr lang="en-US" dirty="0"/>
              <a:t>Some interventions promote all and some are focused just on specific skills or processes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7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 to executive function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Dysexecutive syndrome (DES)</a:t>
            </a:r>
          </a:p>
          <a:p>
            <a:pPr lvl="1"/>
            <a:r>
              <a:rPr lang="en-US" dirty="0"/>
              <a:t>Broad range of disturbed behavior such as impulsivity, distractibility, apathy, problems learning new tasks and behaving appropriately in social situations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 Patients with impaired EF</a:t>
            </a:r>
          </a:p>
          <a:p>
            <a:pPr lvl="1"/>
            <a:r>
              <a:rPr lang="en-US" dirty="0"/>
              <a:t>May present with preserved cognitive functions, but fail to use them</a:t>
            </a:r>
          </a:p>
          <a:p>
            <a:pPr lvl="1"/>
            <a:r>
              <a:rPr lang="en-US" dirty="0"/>
              <a:t>Have difficulty when there is not sufficient structure to help them with task completion and task monitoring </a:t>
            </a:r>
          </a:p>
        </p:txBody>
      </p:sp>
    </p:spTree>
    <p:extLst>
      <p:ext uri="{BB962C8B-B14F-4D97-AF65-F5344CB8AC3E}">
        <p14:creationId xmlns:p14="http://schemas.microsoft.com/office/powerpoint/2010/main" val="116600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Clinical Model of Executive Functions</a:t>
            </a:r>
            <a:br>
              <a:rPr lang="en-US" altLang="en-US" sz="3600" dirty="0"/>
            </a:br>
            <a:r>
              <a:rPr lang="en-US" altLang="en-US" sz="3600" dirty="0"/>
              <a:t>(Sohlberg &amp; </a:t>
            </a:r>
            <a:r>
              <a:rPr lang="en-US" altLang="en-US" sz="3600" dirty="0" err="1"/>
              <a:t>Mateer</a:t>
            </a:r>
            <a:r>
              <a:rPr lang="en-US" altLang="en-US" sz="3600" dirty="0"/>
              <a:t> 2005)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90688"/>
            <a:ext cx="82296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Initiation &amp; Drive: Starting behavior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Response inhibition: Stopping behavior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Task persistence: Maintaining behavior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Organization: Sequencing &amp; Timing behavior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Generative thinking: Creativity, fluency, problem solving skills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Awareness: Self evaluation &amp; insight</a:t>
            </a:r>
          </a:p>
        </p:txBody>
      </p:sp>
    </p:spTree>
    <p:extLst>
      <p:ext uri="{BB962C8B-B14F-4D97-AF65-F5344CB8AC3E}">
        <p14:creationId xmlns:p14="http://schemas.microsoft.com/office/powerpoint/2010/main" val="7765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ea typeface="ＭＳ Ｐゴシック" charset="0"/>
                <a:cs typeface="ＭＳ Ｐゴシック" charset="0"/>
              </a:rPr>
              <a:t>What does Dysexecutive Syndrome Look Like?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0012161"/>
              </p:ext>
            </p:extLst>
          </p:nvPr>
        </p:nvGraphicFramePr>
        <p:xfrm>
          <a:off x="1981200" y="1600201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359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400"/>
              <a:t>Cognitive Processing Model: Shallice Model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Contention scheduling: routine control (habitual schemes)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Supervisory attention system: override contention scheduling; required for novel situations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Types of situations requiring more than routine activation of behavior are ones that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1600">
                <a:ea typeface="ＭＳ Ｐゴシック" charset="0"/>
              </a:rPr>
              <a:t>require planning/decision making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1600">
                <a:ea typeface="ＭＳ Ｐゴシック" charset="0"/>
              </a:rPr>
              <a:t>depend upon error correction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1600">
                <a:ea typeface="ＭＳ Ｐゴシック" charset="0"/>
              </a:rPr>
              <a:t>Require novel responses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1600">
                <a:ea typeface="ＭＳ Ｐゴシック" charset="0"/>
              </a:rPr>
              <a:t>are dangerous or technical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1600">
                <a:ea typeface="ＭＳ Ｐゴシック" charset="0"/>
              </a:rPr>
              <a:t>Require resisting temptation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1600"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E4987E-A4FD-1C4D-974D-A45203DCB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62" y="1858428"/>
            <a:ext cx="6019331" cy="31378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5147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Comparing EF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Stamenova</a:t>
            </a:r>
            <a:r>
              <a:rPr lang="en-US" altLang="en-US" dirty="0"/>
              <a:t> &amp; Levine (2018) describe a model of EF upon which GMT is based. How does it compare to the Sohlberg &amp; </a:t>
            </a:r>
            <a:r>
              <a:rPr lang="en-US" altLang="en-US" dirty="0" err="1"/>
              <a:t>Mateer</a:t>
            </a:r>
            <a:r>
              <a:rPr lang="en-US" altLang="en-US" dirty="0"/>
              <a:t> clinical model and the Shallice model?</a:t>
            </a:r>
          </a:p>
        </p:txBody>
      </p:sp>
    </p:spTree>
    <p:extLst>
      <p:ext uri="{BB962C8B-B14F-4D97-AF65-F5344CB8AC3E}">
        <p14:creationId xmlns:p14="http://schemas.microsoft.com/office/powerpoint/2010/main" val="210593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2446</Words>
  <Application>Microsoft Macintosh PowerPoint</Application>
  <PresentationFormat>Widescreen</PresentationFormat>
  <Paragraphs>353</Paragraphs>
  <Slides>48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Gill Sans MT</vt:lpstr>
      <vt:lpstr>Times</vt:lpstr>
      <vt:lpstr>Times New Roman</vt:lpstr>
      <vt:lpstr>Verdana</vt:lpstr>
      <vt:lpstr>Wingdings</vt:lpstr>
      <vt:lpstr>Office Theme</vt:lpstr>
      <vt:lpstr>Let’s Wake Up Your EF</vt:lpstr>
      <vt:lpstr>Lecture Map</vt:lpstr>
      <vt:lpstr>Executive functions</vt:lpstr>
      <vt:lpstr>Executive Functions Symptoms</vt:lpstr>
      <vt:lpstr>Damage to executive function system</vt:lpstr>
      <vt:lpstr>Clinical Model of Executive Functions (Sohlberg &amp; Mateer 2005)</vt:lpstr>
      <vt:lpstr>What does Dysexecutive Syndrome Look Like?</vt:lpstr>
      <vt:lpstr>Cognitive Processing Model: Shallice Model</vt:lpstr>
      <vt:lpstr>Comparing EF models</vt:lpstr>
      <vt:lpstr>Theoretical Model: self-regulation (Kennedy &amp; Coelho, 2005)</vt:lpstr>
      <vt:lpstr>PowerPoint Presentation</vt:lpstr>
      <vt:lpstr>FOUR DOMAINS OF FRONTAL LOBE FUNCTIONING: Neural Correlates (Donald Stuss)</vt:lpstr>
      <vt:lpstr>PowerPoint Presentation</vt:lpstr>
      <vt:lpstr>PowerPoint Presentation</vt:lpstr>
      <vt:lpstr>PowerPoint Presentation</vt:lpstr>
      <vt:lpstr>Translating neurology into behavior (Stuss)  </vt:lpstr>
      <vt:lpstr> Energisation – doing  </vt:lpstr>
      <vt:lpstr> Executive cognitive – thinking  </vt:lpstr>
      <vt:lpstr>  Emotional and behavioural self-regulation –feeling and acting  </vt:lpstr>
      <vt:lpstr>   Metacognition – awareness and socialising   </vt:lpstr>
      <vt:lpstr>Clinical Model of Executive Functions (Sohlberg &amp; Mateer 2005)</vt:lpstr>
      <vt:lpstr>PowerPoint Presentation</vt:lpstr>
      <vt:lpstr>Causes of Acquired EF Impairments</vt:lpstr>
      <vt:lpstr>Developmental Trajectories in EF (Diamond 2013)</vt:lpstr>
      <vt:lpstr>What might DES look like in the classroom? </vt:lpstr>
      <vt:lpstr>Examples of classroom impact</vt:lpstr>
      <vt:lpstr>Common misperceptions  The child with DES…</vt:lpstr>
      <vt:lpstr>Developmental Overlay</vt:lpstr>
      <vt:lpstr>Developmental Overlay</vt:lpstr>
      <vt:lpstr>Developmental Overlay</vt:lpstr>
      <vt:lpstr>PowerPoint Presentation</vt:lpstr>
      <vt:lpstr>Assessment of EF </vt:lpstr>
      <vt:lpstr>Assessment</vt:lpstr>
      <vt:lpstr>BRIEF</vt:lpstr>
      <vt:lpstr>Behavioral Assessment of Dysexecutive Syndrome</vt:lpstr>
      <vt:lpstr>FAVRES</vt:lpstr>
      <vt:lpstr>Assessing EF in children</vt:lpstr>
      <vt:lpstr>D-KEFS</vt:lpstr>
      <vt:lpstr>Treatment of Executive Functions</vt:lpstr>
      <vt:lpstr>Treatment Approaches </vt:lpstr>
      <vt:lpstr>Environmental Management</vt:lpstr>
      <vt:lpstr>Focus on the environment vs. the individual</vt:lpstr>
      <vt:lpstr>Metacognitive Strategy Training</vt:lpstr>
      <vt:lpstr>What is the Mechanism of Action Behavioral or Cognitive Processing</vt:lpstr>
      <vt:lpstr>GMT Theory From Your Reading</vt:lpstr>
      <vt:lpstr>Task Completion Strategies</vt:lpstr>
      <vt:lpstr>The importance of personalizing strategies</vt:lpstr>
      <vt:lpstr>YOUR JOB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McKay Sohlberg</dc:creator>
  <cp:lastModifiedBy>Jim Wright</cp:lastModifiedBy>
  <cp:revision>81</cp:revision>
  <dcterms:created xsi:type="dcterms:W3CDTF">2017-02-15T22:20:33Z</dcterms:created>
  <dcterms:modified xsi:type="dcterms:W3CDTF">2021-02-08T15:24:44Z</dcterms:modified>
</cp:coreProperties>
</file>