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447" r:id="rId2"/>
    <p:sldId id="436" r:id="rId3"/>
    <p:sldId id="537" r:id="rId4"/>
    <p:sldId id="541" r:id="rId5"/>
    <p:sldId id="585" r:id="rId6"/>
    <p:sldId id="532" r:id="rId7"/>
    <p:sldId id="533" r:id="rId8"/>
    <p:sldId id="535" r:id="rId9"/>
    <p:sldId id="534" r:id="rId10"/>
    <p:sldId id="539" r:id="rId11"/>
    <p:sldId id="536" r:id="rId12"/>
    <p:sldId id="538" r:id="rId13"/>
    <p:sldId id="540" r:id="rId14"/>
    <p:sldId id="551" r:id="rId15"/>
    <p:sldId id="435" r:id="rId16"/>
    <p:sldId id="44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5853"/>
  </p:normalViewPr>
  <p:slideViewPr>
    <p:cSldViewPr snapToGrid="0" snapToObjects="1">
      <p:cViewPr varScale="1">
        <p:scale>
          <a:sx n="108" d="100"/>
          <a:sy n="108" d="100"/>
        </p:scale>
        <p:origin x="6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FBA9D6-57E6-1747-BE1A-BC30FF59EFC7}" type="doc">
      <dgm:prSet loTypeId="urn:microsoft.com/office/officeart/2005/8/layout/cycle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992799E-678C-1644-BAB5-45376C4E9BCC}">
      <dgm:prSet phldrT="[Text]"/>
      <dgm:spPr/>
      <dgm:t>
        <a:bodyPr/>
        <a:lstStyle/>
        <a:p>
          <a:r>
            <a:rPr lang="en-US" b="1"/>
            <a:t>Assessment</a:t>
          </a:r>
        </a:p>
      </dgm:t>
    </dgm:pt>
    <dgm:pt modelId="{6CA93F6F-2C5B-3543-B35F-D1B2E291110D}" type="parTrans" cxnId="{CEC21C17-53E6-EF45-8EEB-15F94B7795BA}">
      <dgm:prSet/>
      <dgm:spPr/>
      <dgm:t>
        <a:bodyPr/>
        <a:lstStyle/>
        <a:p>
          <a:endParaRPr lang="en-US"/>
        </a:p>
      </dgm:t>
    </dgm:pt>
    <dgm:pt modelId="{0376A2C8-3862-614F-93E3-DF6A3BA3792C}" type="sibTrans" cxnId="{CEC21C17-53E6-EF45-8EEB-15F94B7795BA}">
      <dgm:prSet/>
      <dgm:spPr/>
      <dgm:t>
        <a:bodyPr/>
        <a:lstStyle/>
        <a:p>
          <a:endParaRPr lang="en-US"/>
        </a:p>
      </dgm:t>
    </dgm:pt>
    <dgm:pt modelId="{C8EA277B-42E9-3542-B18D-4E0E7CC9E2FD}">
      <dgm:prSet phldrT="[Text]"/>
      <dgm:spPr/>
      <dgm:t>
        <a:bodyPr/>
        <a:lstStyle/>
        <a:p>
          <a:r>
            <a:rPr lang="en-US" b="1"/>
            <a:t>Treatment Planning</a:t>
          </a:r>
        </a:p>
      </dgm:t>
    </dgm:pt>
    <dgm:pt modelId="{D4C7B1B2-5F09-C045-B921-A26E2215EDDC}" type="parTrans" cxnId="{4D67A284-FC58-7448-B458-68BDD6D789DE}">
      <dgm:prSet/>
      <dgm:spPr/>
      <dgm:t>
        <a:bodyPr/>
        <a:lstStyle/>
        <a:p>
          <a:endParaRPr lang="en-US"/>
        </a:p>
      </dgm:t>
    </dgm:pt>
    <dgm:pt modelId="{4DCC9BC1-AB77-9045-898A-465998B10AB1}" type="sibTrans" cxnId="{4D67A284-FC58-7448-B458-68BDD6D789DE}">
      <dgm:prSet/>
      <dgm:spPr/>
      <dgm:t>
        <a:bodyPr/>
        <a:lstStyle/>
        <a:p>
          <a:endParaRPr lang="en-US"/>
        </a:p>
      </dgm:t>
    </dgm:pt>
    <dgm:pt modelId="{D8F9A527-09AF-B140-838A-55DF4DB179C5}">
      <dgm:prSet phldrT="[Text]"/>
      <dgm:spPr/>
      <dgm:t>
        <a:bodyPr/>
        <a:lstStyle/>
        <a:p>
          <a:r>
            <a:rPr lang="en-US" b="1"/>
            <a:t>Treatment</a:t>
          </a:r>
        </a:p>
      </dgm:t>
    </dgm:pt>
    <dgm:pt modelId="{6BCDDBAD-8FBB-DC4B-9723-C87C5467A7A2}" type="parTrans" cxnId="{EA5CB148-CCE2-7A4D-AC13-FF571FE403E9}">
      <dgm:prSet/>
      <dgm:spPr/>
      <dgm:t>
        <a:bodyPr/>
        <a:lstStyle/>
        <a:p>
          <a:endParaRPr lang="en-US"/>
        </a:p>
      </dgm:t>
    </dgm:pt>
    <dgm:pt modelId="{99DD0ED8-A3B6-0E44-8A5F-533131297894}" type="sibTrans" cxnId="{EA5CB148-CCE2-7A4D-AC13-FF571FE403E9}">
      <dgm:prSet/>
      <dgm:spPr/>
      <dgm:t>
        <a:bodyPr/>
        <a:lstStyle/>
        <a:p>
          <a:endParaRPr lang="en-US"/>
        </a:p>
      </dgm:t>
    </dgm:pt>
    <dgm:pt modelId="{5FF27E8B-6DD9-EF4B-A803-C798AEF62AA3}" type="pres">
      <dgm:prSet presAssocID="{2AFBA9D6-57E6-1747-BE1A-BC30FF59EFC7}" presName="cycle" presStyleCnt="0">
        <dgm:presLayoutVars>
          <dgm:dir/>
          <dgm:resizeHandles val="exact"/>
        </dgm:presLayoutVars>
      </dgm:prSet>
      <dgm:spPr/>
    </dgm:pt>
    <dgm:pt modelId="{6D5D3D91-FFD4-EE4F-BA93-19E05EE104C6}" type="pres">
      <dgm:prSet presAssocID="{4992799E-678C-1644-BAB5-45376C4E9BCC}" presName="dummy" presStyleCnt="0"/>
      <dgm:spPr/>
    </dgm:pt>
    <dgm:pt modelId="{72A1BD8C-9BA7-DF40-AB13-54AF4A64C774}" type="pres">
      <dgm:prSet presAssocID="{4992799E-678C-1644-BAB5-45376C4E9BCC}" presName="node" presStyleLbl="revTx" presStyleIdx="0" presStyleCnt="3">
        <dgm:presLayoutVars>
          <dgm:bulletEnabled val="1"/>
        </dgm:presLayoutVars>
      </dgm:prSet>
      <dgm:spPr/>
    </dgm:pt>
    <dgm:pt modelId="{E5972367-1D0F-3F42-A4B0-A32CE17DB0E2}" type="pres">
      <dgm:prSet presAssocID="{0376A2C8-3862-614F-93E3-DF6A3BA3792C}" presName="sibTrans" presStyleLbl="node1" presStyleIdx="0" presStyleCnt="3"/>
      <dgm:spPr/>
    </dgm:pt>
    <dgm:pt modelId="{FDDCF62B-7D30-7747-857F-BEA10A4993DF}" type="pres">
      <dgm:prSet presAssocID="{C8EA277B-42E9-3542-B18D-4E0E7CC9E2FD}" presName="dummy" presStyleCnt="0"/>
      <dgm:spPr/>
    </dgm:pt>
    <dgm:pt modelId="{0F186D10-BF90-1943-9906-BE5931198E0E}" type="pres">
      <dgm:prSet presAssocID="{C8EA277B-42E9-3542-B18D-4E0E7CC9E2FD}" presName="node" presStyleLbl="revTx" presStyleIdx="1" presStyleCnt="3">
        <dgm:presLayoutVars>
          <dgm:bulletEnabled val="1"/>
        </dgm:presLayoutVars>
      </dgm:prSet>
      <dgm:spPr/>
    </dgm:pt>
    <dgm:pt modelId="{08A35E68-A8B0-2642-9EE0-584DCD565B71}" type="pres">
      <dgm:prSet presAssocID="{4DCC9BC1-AB77-9045-898A-465998B10AB1}" presName="sibTrans" presStyleLbl="node1" presStyleIdx="1" presStyleCnt="3"/>
      <dgm:spPr/>
    </dgm:pt>
    <dgm:pt modelId="{2840D037-78A6-044F-B003-833708335EE8}" type="pres">
      <dgm:prSet presAssocID="{D8F9A527-09AF-B140-838A-55DF4DB179C5}" presName="dummy" presStyleCnt="0"/>
      <dgm:spPr/>
    </dgm:pt>
    <dgm:pt modelId="{7E171857-7526-8A41-946B-E62B3476A379}" type="pres">
      <dgm:prSet presAssocID="{D8F9A527-09AF-B140-838A-55DF4DB179C5}" presName="node" presStyleLbl="revTx" presStyleIdx="2" presStyleCnt="3">
        <dgm:presLayoutVars>
          <dgm:bulletEnabled val="1"/>
        </dgm:presLayoutVars>
      </dgm:prSet>
      <dgm:spPr/>
    </dgm:pt>
    <dgm:pt modelId="{B10B807F-A421-DC40-9C24-68A34ED8B7E8}" type="pres">
      <dgm:prSet presAssocID="{99DD0ED8-A3B6-0E44-8A5F-533131297894}" presName="sibTrans" presStyleLbl="node1" presStyleIdx="2" presStyleCnt="3"/>
      <dgm:spPr/>
    </dgm:pt>
  </dgm:ptLst>
  <dgm:cxnLst>
    <dgm:cxn modelId="{CEC21C17-53E6-EF45-8EEB-15F94B7795BA}" srcId="{2AFBA9D6-57E6-1747-BE1A-BC30FF59EFC7}" destId="{4992799E-678C-1644-BAB5-45376C4E9BCC}" srcOrd="0" destOrd="0" parTransId="{6CA93F6F-2C5B-3543-B35F-D1B2E291110D}" sibTransId="{0376A2C8-3862-614F-93E3-DF6A3BA3792C}"/>
    <dgm:cxn modelId="{FD7AF01A-F80E-A048-ABB7-B0B396F85A87}" type="presOf" srcId="{4DCC9BC1-AB77-9045-898A-465998B10AB1}" destId="{08A35E68-A8B0-2642-9EE0-584DCD565B71}" srcOrd="0" destOrd="0" presId="urn:microsoft.com/office/officeart/2005/8/layout/cycle1"/>
    <dgm:cxn modelId="{D93BF323-97FB-A048-BFEC-535A220F215E}" type="presOf" srcId="{0376A2C8-3862-614F-93E3-DF6A3BA3792C}" destId="{E5972367-1D0F-3F42-A4B0-A32CE17DB0E2}" srcOrd="0" destOrd="0" presId="urn:microsoft.com/office/officeart/2005/8/layout/cycle1"/>
    <dgm:cxn modelId="{7925BC33-3E73-4549-A384-04EEE7E3ED6D}" type="presOf" srcId="{4992799E-678C-1644-BAB5-45376C4E9BCC}" destId="{72A1BD8C-9BA7-DF40-AB13-54AF4A64C774}" srcOrd="0" destOrd="0" presId="urn:microsoft.com/office/officeart/2005/8/layout/cycle1"/>
    <dgm:cxn modelId="{AB8AD233-B95D-6448-975B-7284B1966829}" type="presOf" srcId="{99DD0ED8-A3B6-0E44-8A5F-533131297894}" destId="{B10B807F-A421-DC40-9C24-68A34ED8B7E8}" srcOrd="0" destOrd="0" presId="urn:microsoft.com/office/officeart/2005/8/layout/cycle1"/>
    <dgm:cxn modelId="{EA5CB148-CCE2-7A4D-AC13-FF571FE403E9}" srcId="{2AFBA9D6-57E6-1747-BE1A-BC30FF59EFC7}" destId="{D8F9A527-09AF-B140-838A-55DF4DB179C5}" srcOrd="2" destOrd="0" parTransId="{6BCDDBAD-8FBB-DC4B-9723-C87C5467A7A2}" sibTransId="{99DD0ED8-A3B6-0E44-8A5F-533131297894}"/>
    <dgm:cxn modelId="{87007268-E9E2-E04B-9302-986705CF4316}" type="presOf" srcId="{2AFBA9D6-57E6-1747-BE1A-BC30FF59EFC7}" destId="{5FF27E8B-6DD9-EF4B-A803-C798AEF62AA3}" srcOrd="0" destOrd="0" presId="urn:microsoft.com/office/officeart/2005/8/layout/cycle1"/>
    <dgm:cxn modelId="{4D67A284-FC58-7448-B458-68BDD6D789DE}" srcId="{2AFBA9D6-57E6-1747-BE1A-BC30FF59EFC7}" destId="{C8EA277B-42E9-3542-B18D-4E0E7CC9E2FD}" srcOrd="1" destOrd="0" parTransId="{D4C7B1B2-5F09-C045-B921-A26E2215EDDC}" sibTransId="{4DCC9BC1-AB77-9045-898A-465998B10AB1}"/>
    <dgm:cxn modelId="{6B4986B4-D060-1541-81E2-4D57A8345B0B}" type="presOf" srcId="{D8F9A527-09AF-B140-838A-55DF4DB179C5}" destId="{7E171857-7526-8A41-946B-E62B3476A379}" srcOrd="0" destOrd="0" presId="urn:microsoft.com/office/officeart/2005/8/layout/cycle1"/>
    <dgm:cxn modelId="{634FEDDA-210A-D643-A4B4-B1F394AEF05A}" type="presOf" srcId="{C8EA277B-42E9-3542-B18D-4E0E7CC9E2FD}" destId="{0F186D10-BF90-1943-9906-BE5931198E0E}" srcOrd="0" destOrd="0" presId="urn:microsoft.com/office/officeart/2005/8/layout/cycle1"/>
    <dgm:cxn modelId="{F1502200-E17A-2240-9F78-C934F19BAAF9}" type="presParOf" srcId="{5FF27E8B-6DD9-EF4B-A803-C798AEF62AA3}" destId="{6D5D3D91-FFD4-EE4F-BA93-19E05EE104C6}" srcOrd="0" destOrd="0" presId="urn:microsoft.com/office/officeart/2005/8/layout/cycle1"/>
    <dgm:cxn modelId="{D09F444D-8900-984E-8D0B-5F67CE43E296}" type="presParOf" srcId="{5FF27E8B-6DD9-EF4B-A803-C798AEF62AA3}" destId="{72A1BD8C-9BA7-DF40-AB13-54AF4A64C774}" srcOrd="1" destOrd="0" presId="urn:microsoft.com/office/officeart/2005/8/layout/cycle1"/>
    <dgm:cxn modelId="{A71C6740-FA78-9F4F-8FA9-4358A50921C8}" type="presParOf" srcId="{5FF27E8B-6DD9-EF4B-A803-C798AEF62AA3}" destId="{E5972367-1D0F-3F42-A4B0-A32CE17DB0E2}" srcOrd="2" destOrd="0" presId="urn:microsoft.com/office/officeart/2005/8/layout/cycle1"/>
    <dgm:cxn modelId="{A0C4516B-7202-9248-A4EE-2D5C813B2CB0}" type="presParOf" srcId="{5FF27E8B-6DD9-EF4B-A803-C798AEF62AA3}" destId="{FDDCF62B-7D30-7747-857F-BEA10A4993DF}" srcOrd="3" destOrd="0" presId="urn:microsoft.com/office/officeart/2005/8/layout/cycle1"/>
    <dgm:cxn modelId="{C592B0C9-223E-4641-ACDA-AA0CE000D791}" type="presParOf" srcId="{5FF27E8B-6DD9-EF4B-A803-C798AEF62AA3}" destId="{0F186D10-BF90-1943-9906-BE5931198E0E}" srcOrd="4" destOrd="0" presId="urn:microsoft.com/office/officeart/2005/8/layout/cycle1"/>
    <dgm:cxn modelId="{821F09E0-3341-F140-9245-4E25C2090B36}" type="presParOf" srcId="{5FF27E8B-6DD9-EF4B-A803-C798AEF62AA3}" destId="{08A35E68-A8B0-2642-9EE0-584DCD565B71}" srcOrd="5" destOrd="0" presId="urn:microsoft.com/office/officeart/2005/8/layout/cycle1"/>
    <dgm:cxn modelId="{112B72AE-869A-9143-B55A-46B25E2E1672}" type="presParOf" srcId="{5FF27E8B-6DD9-EF4B-A803-C798AEF62AA3}" destId="{2840D037-78A6-044F-B003-833708335EE8}" srcOrd="6" destOrd="0" presId="urn:microsoft.com/office/officeart/2005/8/layout/cycle1"/>
    <dgm:cxn modelId="{8BF53B9C-926F-8144-ADEC-6F2AB6F9847D}" type="presParOf" srcId="{5FF27E8B-6DD9-EF4B-A803-C798AEF62AA3}" destId="{7E171857-7526-8A41-946B-E62B3476A379}" srcOrd="7" destOrd="0" presId="urn:microsoft.com/office/officeart/2005/8/layout/cycle1"/>
    <dgm:cxn modelId="{82969ABA-F7B7-5941-87B4-810632D4377A}" type="presParOf" srcId="{5FF27E8B-6DD9-EF4B-A803-C798AEF62AA3}" destId="{B10B807F-A421-DC40-9C24-68A34ED8B7E8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FBA9D6-57E6-1747-BE1A-BC30FF59EFC7}" type="doc">
      <dgm:prSet loTypeId="urn:microsoft.com/office/officeart/2005/8/layout/cycle1" loCatId="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992799E-678C-1644-BAB5-45376C4E9BCC}">
      <dgm:prSet phldrT="[Text]"/>
      <dgm:spPr/>
      <dgm:t>
        <a:bodyPr/>
        <a:lstStyle/>
        <a:p>
          <a:r>
            <a:rPr lang="en-US" b="1"/>
            <a:t>Assessment</a:t>
          </a:r>
        </a:p>
      </dgm:t>
    </dgm:pt>
    <dgm:pt modelId="{6CA93F6F-2C5B-3543-B35F-D1B2E291110D}" type="parTrans" cxnId="{CEC21C17-53E6-EF45-8EEB-15F94B7795BA}">
      <dgm:prSet/>
      <dgm:spPr/>
      <dgm:t>
        <a:bodyPr/>
        <a:lstStyle/>
        <a:p>
          <a:endParaRPr lang="en-US"/>
        </a:p>
      </dgm:t>
    </dgm:pt>
    <dgm:pt modelId="{0376A2C8-3862-614F-93E3-DF6A3BA3792C}" type="sibTrans" cxnId="{CEC21C17-53E6-EF45-8EEB-15F94B7795BA}">
      <dgm:prSet/>
      <dgm:spPr/>
      <dgm:t>
        <a:bodyPr/>
        <a:lstStyle/>
        <a:p>
          <a:endParaRPr lang="en-US"/>
        </a:p>
      </dgm:t>
    </dgm:pt>
    <dgm:pt modelId="{C8EA277B-42E9-3542-B18D-4E0E7CC9E2FD}">
      <dgm:prSet phldrT="[Text]"/>
      <dgm:spPr/>
      <dgm:t>
        <a:bodyPr/>
        <a:lstStyle/>
        <a:p>
          <a:r>
            <a:rPr lang="en-US" b="1"/>
            <a:t>Treatment Planning</a:t>
          </a:r>
        </a:p>
      </dgm:t>
    </dgm:pt>
    <dgm:pt modelId="{D4C7B1B2-5F09-C045-B921-A26E2215EDDC}" type="parTrans" cxnId="{4D67A284-FC58-7448-B458-68BDD6D789DE}">
      <dgm:prSet/>
      <dgm:spPr/>
      <dgm:t>
        <a:bodyPr/>
        <a:lstStyle/>
        <a:p>
          <a:endParaRPr lang="en-US"/>
        </a:p>
      </dgm:t>
    </dgm:pt>
    <dgm:pt modelId="{4DCC9BC1-AB77-9045-898A-465998B10AB1}" type="sibTrans" cxnId="{4D67A284-FC58-7448-B458-68BDD6D789DE}">
      <dgm:prSet/>
      <dgm:spPr/>
      <dgm:t>
        <a:bodyPr/>
        <a:lstStyle/>
        <a:p>
          <a:endParaRPr lang="en-US"/>
        </a:p>
      </dgm:t>
    </dgm:pt>
    <dgm:pt modelId="{D8F9A527-09AF-B140-838A-55DF4DB179C5}">
      <dgm:prSet phldrT="[Text]"/>
      <dgm:spPr/>
      <dgm:t>
        <a:bodyPr/>
        <a:lstStyle/>
        <a:p>
          <a:r>
            <a:rPr lang="en-US" b="1">
              <a:solidFill>
                <a:srgbClr val="FF0000"/>
              </a:solidFill>
            </a:rPr>
            <a:t>Treatment</a:t>
          </a:r>
        </a:p>
      </dgm:t>
    </dgm:pt>
    <dgm:pt modelId="{6BCDDBAD-8FBB-DC4B-9723-C87C5467A7A2}" type="parTrans" cxnId="{EA5CB148-CCE2-7A4D-AC13-FF571FE403E9}">
      <dgm:prSet/>
      <dgm:spPr/>
      <dgm:t>
        <a:bodyPr/>
        <a:lstStyle/>
        <a:p>
          <a:endParaRPr lang="en-US"/>
        </a:p>
      </dgm:t>
    </dgm:pt>
    <dgm:pt modelId="{99DD0ED8-A3B6-0E44-8A5F-533131297894}" type="sibTrans" cxnId="{EA5CB148-CCE2-7A4D-AC13-FF571FE403E9}">
      <dgm:prSet/>
      <dgm:spPr/>
      <dgm:t>
        <a:bodyPr/>
        <a:lstStyle/>
        <a:p>
          <a:endParaRPr lang="en-US"/>
        </a:p>
      </dgm:t>
    </dgm:pt>
    <dgm:pt modelId="{5FF27E8B-6DD9-EF4B-A803-C798AEF62AA3}" type="pres">
      <dgm:prSet presAssocID="{2AFBA9D6-57E6-1747-BE1A-BC30FF59EFC7}" presName="cycle" presStyleCnt="0">
        <dgm:presLayoutVars>
          <dgm:dir/>
          <dgm:resizeHandles val="exact"/>
        </dgm:presLayoutVars>
      </dgm:prSet>
      <dgm:spPr/>
    </dgm:pt>
    <dgm:pt modelId="{6D5D3D91-FFD4-EE4F-BA93-19E05EE104C6}" type="pres">
      <dgm:prSet presAssocID="{4992799E-678C-1644-BAB5-45376C4E9BCC}" presName="dummy" presStyleCnt="0"/>
      <dgm:spPr/>
    </dgm:pt>
    <dgm:pt modelId="{72A1BD8C-9BA7-DF40-AB13-54AF4A64C774}" type="pres">
      <dgm:prSet presAssocID="{4992799E-678C-1644-BAB5-45376C4E9BCC}" presName="node" presStyleLbl="revTx" presStyleIdx="0" presStyleCnt="3">
        <dgm:presLayoutVars>
          <dgm:bulletEnabled val="1"/>
        </dgm:presLayoutVars>
      </dgm:prSet>
      <dgm:spPr/>
    </dgm:pt>
    <dgm:pt modelId="{E5972367-1D0F-3F42-A4B0-A32CE17DB0E2}" type="pres">
      <dgm:prSet presAssocID="{0376A2C8-3862-614F-93E3-DF6A3BA3792C}" presName="sibTrans" presStyleLbl="node1" presStyleIdx="0" presStyleCnt="3"/>
      <dgm:spPr/>
    </dgm:pt>
    <dgm:pt modelId="{FDDCF62B-7D30-7747-857F-BEA10A4993DF}" type="pres">
      <dgm:prSet presAssocID="{C8EA277B-42E9-3542-B18D-4E0E7CC9E2FD}" presName="dummy" presStyleCnt="0"/>
      <dgm:spPr/>
    </dgm:pt>
    <dgm:pt modelId="{0F186D10-BF90-1943-9906-BE5931198E0E}" type="pres">
      <dgm:prSet presAssocID="{C8EA277B-42E9-3542-B18D-4E0E7CC9E2FD}" presName="node" presStyleLbl="revTx" presStyleIdx="1" presStyleCnt="3">
        <dgm:presLayoutVars>
          <dgm:bulletEnabled val="1"/>
        </dgm:presLayoutVars>
      </dgm:prSet>
      <dgm:spPr/>
    </dgm:pt>
    <dgm:pt modelId="{08A35E68-A8B0-2642-9EE0-584DCD565B71}" type="pres">
      <dgm:prSet presAssocID="{4DCC9BC1-AB77-9045-898A-465998B10AB1}" presName="sibTrans" presStyleLbl="node1" presStyleIdx="1" presStyleCnt="3"/>
      <dgm:spPr/>
    </dgm:pt>
    <dgm:pt modelId="{2840D037-78A6-044F-B003-833708335EE8}" type="pres">
      <dgm:prSet presAssocID="{D8F9A527-09AF-B140-838A-55DF4DB179C5}" presName="dummy" presStyleCnt="0"/>
      <dgm:spPr/>
    </dgm:pt>
    <dgm:pt modelId="{7E171857-7526-8A41-946B-E62B3476A379}" type="pres">
      <dgm:prSet presAssocID="{D8F9A527-09AF-B140-838A-55DF4DB179C5}" presName="node" presStyleLbl="revTx" presStyleIdx="2" presStyleCnt="3">
        <dgm:presLayoutVars>
          <dgm:bulletEnabled val="1"/>
        </dgm:presLayoutVars>
      </dgm:prSet>
      <dgm:spPr/>
    </dgm:pt>
    <dgm:pt modelId="{B10B807F-A421-DC40-9C24-68A34ED8B7E8}" type="pres">
      <dgm:prSet presAssocID="{99DD0ED8-A3B6-0E44-8A5F-533131297894}" presName="sibTrans" presStyleLbl="node1" presStyleIdx="2" presStyleCnt="3"/>
      <dgm:spPr/>
    </dgm:pt>
  </dgm:ptLst>
  <dgm:cxnLst>
    <dgm:cxn modelId="{9BFD0A01-9107-EB45-9E3B-7389D2AFE308}" type="presOf" srcId="{99DD0ED8-A3B6-0E44-8A5F-533131297894}" destId="{B10B807F-A421-DC40-9C24-68A34ED8B7E8}" srcOrd="0" destOrd="0" presId="urn:microsoft.com/office/officeart/2005/8/layout/cycle1"/>
    <dgm:cxn modelId="{CEC21C17-53E6-EF45-8EEB-15F94B7795BA}" srcId="{2AFBA9D6-57E6-1747-BE1A-BC30FF59EFC7}" destId="{4992799E-678C-1644-BAB5-45376C4E9BCC}" srcOrd="0" destOrd="0" parTransId="{6CA93F6F-2C5B-3543-B35F-D1B2E291110D}" sibTransId="{0376A2C8-3862-614F-93E3-DF6A3BA3792C}"/>
    <dgm:cxn modelId="{32D9DA2A-B7C8-624D-9DF7-2B564AA62E89}" type="presOf" srcId="{D8F9A527-09AF-B140-838A-55DF4DB179C5}" destId="{7E171857-7526-8A41-946B-E62B3476A379}" srcOrd="0" destOrd="0" presId="urn:microsoft.com/office/officeart/2005/8/layout/cycle1"/>
    <dgm:cxn modelId="{211BD333-9662-6A42-AF74-7B348AB3D156}" type="presOf" srcId="{4992799E-678C-1644-BAB5-45376C4E9BCC}" destId="{72A1BD8C-9BA7-DF40-AB13-54AF4A64C774}" srcOrd="0" destOrd="0" presId="urn:microsoft.com/office/officeart/2005/8/layout/cycle1"/>
    <dgm:cxn modelId="{600A863D-CC7C-804D-B3F6-50E3D6DEC0FD}" type="presOf" srcId="{0376A2C8-3862-614F-93E3-DF6A3BA3792C}" destId="{E5972367-1D0F-3F42-A4B0-A32CE17DB0E2}" srcOrd="0" destOrd="0" presId="urn:microsoft.com/office/officeart/2005/8/layout/cycle1"/>
    <dgm:cxn modelId="{EA5CB148-CCE2-7A4D-AC13-FF571FE403E9}" srcId="{2AFBA9D6-57E6-1747-BE1A-BC30FF59EFC7}" destId="{D8F9A527-09AF-B140-838A-55DF4DB179C5}" srcOrd="2" destOrd="0" parTransId="{6BCDDBAD-8FBB-DC4B-9723-C87C5467A7A2}" sibTransId="{99DD0ED8-A3B6-0E44-8A5F-533131297894}"/>
    <dgm:cxn modelId="{CA5A4D5C-EA97-0245-9170-3970C6C03CC8}" type="presOf" srcId="{2AFBA9D6-57E6-1747-BE1A-BC30FF59EFC7}" destId="{5FF27E8B-6DD9-EF4B-A803-C798AEF62AA3}" srcOrd="0" destOrd="0" presId="urn:microsoft.com/office/officeart/2005/8/layout/cycle1"/>
    <dgm:cxn modelId="{91EA0F60-0C5A-4F4C-826E-8F1028E657AC}" type="presOf" srcId="{4DCC9BC1-AB77-9045-898A-465998B10AB1}" destId="{08A35E68-A8B0-2642-9EE0-584DCD565B71}" srcOrd="0" destOrd="0" presId="urn:microsoft.com/office/officeart/2005/8/layout/cycle1"/>
    <dgm:cxn modelId="{97FD6E71-54D2-AD45-AE9B-C60269BE6343}" type="presOf" srcId="{C8EA277B-42E9-3542-B18D-4E0E7CC9E2FD}" destId="{0F186D10-BF90-1943-9906-BE5931198E0E}" srcOrd="0" destOrd="0" presId="urn:microsoft.com/office/officeart/2005/8/layout/cycle1"/>
    <dgm:cxn modelId="{4D67A284-FC58-7448-B458-68BDD6D789DE}" srcId="{2AFBA9D6-57E6-1747-BE1A-BC30FF59EFC7}" destId="{C8EA277B-42E9-3542-B18D-4E0E7CC9E2FD}" srcOrd="1" destOrd="0" parTransId="{D4C7B1B2-5F09-C045-B921-A26E2215EDDC}" sibTransId="{4DCC9BC1-AB77-9045-898A-465998B10AB1}"/>
    <dgm:cxn modelId="{7E8F84B7-CB41-CE4E-8917-3A74F2C4EFE1}" type="presParOf" srcId="{5FF27E8B-6DD9-EF4B-A803-C798AEF62AA3}" destId="{6D5D3D91-FFD4-EE4F-BA93-19E05EE104C6}" srcOrd="0" destOrd="0" presId="urn:microsoft.com/office/officeart/2005/8/layout/cycle1"/>
    <dgm:cxn modelId="{F607B691-EA7C-8D4E-8A02-AEFB2386E6B9}" type="presParOf" srcId="{5FF27E8B-6DD9-EF4B-A803-C798AEF62AA3}" destId="{72A1BD8C-9BA7-DF40-AB13-54AF4A64C774}" srcOrd="1" destOrd="0" presId="urn:microsoft.com/office/officeart/2005/8/layout/cycle1"/>
    <dgm:cxn modelId="{3F4EC348-F695-B649-9DEC-876010453B94}" type="presParOf" srcId="{5FF27E8B-6DD9-EF4B-A803-C798AEF62AA3}" destId="{E5972367-1D0F-3F42-A4B0-A32CE17DB0E2}" srcOrd="2" destOrd="0" presId="urn:microsoft.com/office/officeart/2005/8/layout/cycle1"/>
    <dgm:cxn modelId="{490FF75B-9A64-B849-BFE7-8167A47CADD6}" type="presParOf" srcId="{5FF27E8B-6DD9-EF4B-A803-C798AEF62AA3}" destId="{FDDCF62B-7D30-7747-857F-BEA10A4993DF}" srcOrd="3" destOrd="0" presId="urn:microsoft.com/office/officeart/2005/8/layout/cycle1"/>
    <dgm:cxn modelId="{E094E53D-0CC8-FC47-BA6D-7E8F3C6B264C}" type="presParOf" srcId="{5FF27E8B-6DD9-EF4B-A803-C798AEF62AA3}" destId="{0F186D10-BF90-1943-9906-BE5931198E0E}" srcOrd="4" destOrd="0" presId="urn:microsoft.com/office/officeart/2005/8/layout/cycle1"/>
    <dgm:cxn modelId="{D1B06243-2F21-4D48-90F9-EEA14026B215}" type="presParOf" srcId="{5FF27E8B-6DD9-EF4B-A803-C798AEF62AA3}" destId="{08A35E68-A8B0-2642-9EE0-584DCD565B71}" srcOrd="5" destOrd="0" presId="urn:microsoft.com/office/officeart/2005/8/layout/cycle1"/>
    <dgm:cxn modelId="{E3152587-1E38-DA4F-8B73-C97F5938B9CA}" type="presParOf" srcId="{5FF27E8B-6DD9-EF4B-A803-C798AEF62AA3}" destId="{2840D037-78A6-044F-B003-833708335EE8}" srcOrd="6" destOrd="0" presId="urn:microsoft.com/office/officeart/2005/8/layout/cycle1"/>
    <dgm:cxn modelId="{22432896-81DB-5145-BB5C-3D45992693EA}" type="presParOf" srcId="{5FF27E8B-6DD9-EF4B-A803-C798AEF62AA3}" destId="{7E171857-7526-8A41-946B-E62B3476A379}" srcOrd="7" destOrd="0" presId="urn:microsoft.com/office/officeart/2005/8/layout/cycle1"/>
    <dgm:cxn modelId="{20082A69-CE8D-044E-AE47-F939464DBBEB}" type="presParOf" srcId="{5FF27E8B-6DD9-EF4B-A803-C798AEF62AA3}" destId="{B10B807F-A421-DC40-9C24-68A34ED8B7E8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1BD8C-9BA7-DF40-AB13-54AF4A64C774}">
      <dsp:nvSpPr>
        <dsp:cNvPr id="0" name=""/>
        <dsp:cNvSpPr/>
      </dsp:nvSpPr>
      <dsp:spPr>
        <a:xfrm>
          <a:off x="4502517" y="321144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Assessment</a:t>
          </a:r>
        </a:p>
      </dsp:txBody>
      <dsp:txXfrm>
        <a:off x="4502517" y="321144"/>
        <a:ext cx="1640495" cy="1640495"/>
      </dsp:txXfrm>
    </dsp:sp>
    <dsp:sp modelId="{E5972367-1D0F-3F42-A4B0-A32CE17DB0E2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2964247"/>
            <a:gd name="adj4" fmla="val 51460"/>
            <a:gd name="adj5" fmla="val 962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186D10-BF90-1943-9906-BE5931198E0E}">
      <dsp:nvSpPr>
        <dsp:cNvPr id="0" name=""/>
        <dsp:cNvSpPr/>
      </dsp:nvSpPr>
      <dsp:spPr>
        <a:xfrm>
          <a:off x="3123102" y="2710360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Treatment Planning</a:t>
          </a:r>
        </a:p>
      </dsp:txBody>
      <dsp:txXfrm>
        <a:off x="3123102" y="2710360"/>
        <a:ext cx="1640495" cy="1640495"/>
      </dsp:txXfrm>
    </dsp:sp>
    <dsp:sp modelId="{08A35E68-A8B0-2642-9EE0-584DCD565B71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10172508"/>
            <a:gd name="adj4" fmla="val 7259721"/>
            <a:gd name="adj5" fmla="val 9622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171857-7526-8A41-946B-E62B3476A379}">
      <dsp:nvSpPr>
        <dsp:cNvPr id="0" name=""/>
        <dsp:cNvSpPr/>
      </dsp:nvSpPr>
      <dsp:spPr>
        <a:xfrm>
          <a:off x="1743687" y="321144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Treatment</a:t>
          </a:r>
        </a:p>
      </dsp:txBody>
      <dsp:txXfrm>
        <a:off x="1743687" y="321144"/>
        <a:ext cx="1640495" cy="1640495"/>
      </dsp:txXfrm>
    </dsp:sp>
    <dsp:sp modelId="{B10B807F-A421-DC40-9C24-68A34ED8B7E8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16857086"/>
            <a:gd name="adj4" fmla="val 14966882"/>
            <a:gd name="adj5" fmla="val 9622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1BD8C-9BA7-DF40-AB13-54AF4A64C774}">
      <dsp:nvSpPr>
        <dsp:cNvPr id="0" name=""/>
        <dsp:cNvSpPr/>
      </dsp:nvSpPr>
      <dsp:spPr>
        <a:xfrm>
          <a:off x="4502517" y="321144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Assessment</a:t>
          </a:r>
        </a:p>
      </dsp:txBody>
      <dsp:txXfrm>
        <a:off x="4502517" y="321144"/>
        <a:ext cx="1640495" cy="1640495"/>
      </dsp:txXfrm>
    </dsp:sp>
    <dsp:sp modelId="{E5972367-1D0F-3F42-A4B0-A32CE17DB0E2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2964247"/>
            <a:gd name="adj4" fmla="val 51460"/>
            <a:gd name="adj5" fmla="val 9622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186D10-BF90-1943-9906-BE5931198E0E}">
      <dsp:nvSpPr>
        <dsp:cNvPr id="0" name=""/>
        <dsp:cNvSpPr/>
      </dsp:nvSpPr>
      <dsp:spPr>
        <a:xfrm>
          <a:off x="3123102" y="2710360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Treatment Planning</a:t>
          </a:r>
        </a:p>
      </dsp:txBody>
      <dsp:txXfrm>
        <a:off x="3123102" y="2710360"/>
        <a:ext cx="1640495" cy="1640495"/>
      </dsp:txXfrm>
    </dsp:sp>
    <dsp:sp modelId="{08A35E68-A8B0-2642-9EE0-584DCD565B71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10172508"/>
            <a:gd name="adj4" fmla="val 7259721"/>
            <a:gd name="adj5" fmla="val 9622"/>
          </a:avLst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171857-7526-8A41-946B-E62B3476A379}">
      <dsp:nvSpPr>
        <dsp:cNvPr id="0" name=""/>
        <dsp:cNvSpPr/>
      </dsp:nvSpPr>
      <dsp:spPr>
        <a:xfrm>
          <a:off x="1743687" y="321144"/>
          <a:ext cx="1640495" cy="1640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>
              <a:solidFill>
                <a:srgbClr val="FF0000"/>
              </a:solidFill>
            </a:rPr>
            <a:t>Treatment</a:t>
          </a:r>
        </a:p>
      </dsp:txBody>
      <dsp:txXfrm>
        <a:off x="1743687" y="321144"/>
        <a:ext cx="1640495" cy="1640495"/>
      </dsp:txXfrm>
    </dsp:sp>
    <dsp:sp modelId="{B10B807F-A421-DC40-9C24-68A34ED8B7E8}">
      <dsp:nvSpPr>
        <dsp:cNvPr id="0" name=""/>
        <dsp:cNvSpPr/>
      </dsp:nvSpPr>
      <dsp:spPr>
        <a:xfrm>
          <a:off x="2003984" y="-1568"/>
          <a:ext cx="3878730" cy="3878730"/>
        </a:xfrm>
        <a:prstGeom prst="circularArrow">
          <a:avLst>
            <a:gd name="adj1" fmla="val 8247"/>
            <a:gd name="adj2" fmla="val 576031"/>
            <a:gd name="adj3" fmla="val 16857086"/>
            <a:gd name="adj4" fmla="val 14966882"/>
            <a:gd name="adj5" fmla="val 9622"/>
          </a:avLst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2ACD8-5AB5-0845-A8B9-3DCE7A7020BE}" type="datetimeFigureOut">
              <a:rPr lang="en-US" smtClean="0"/>
              <a:t>5/12/22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C6BDA-D4ED-5A47-AFC7-FDD2CF4CC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16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388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A589D-B577-494C-AEB5-A5D4F190800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23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2AF63-AEC7-5944-89C9-C003EA580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CE60DD-7845-B842-B4B8-501A91A9B9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20085-BA07-F841-988A-C58A06EDB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EF8C-64A6-E941-B20F-A91EEEA18FCD}" type="datetimeFigureOut">
              <a:rPr lang="en-US" smtClean="0"/>
              <a:t>5/12/22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65985-B5F6-144C-ADF9-ADCCE1C7A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C9EE0-FCF1-0842-B158-1C6C4C693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8A55-2FB7-7547-92C8-22222EC10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13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98E4-19FF-7340-8272-DE6A4E0DD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E39531-DF5C-B74F-8701-8B14AF721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4CC06-BC7D-414E-A5C9-EDE999AD0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EF8C-64A6-E941-B20F-A91EEEA18FCD}" type="datetimeFigureOut">
              <a:rPr lang="en-US" smtClean="0"/>
              <a:t>5/12/22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3B0997-356D-214B-A0F2-C51857BA7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B8649C-C0E3-8543-81EF-8ED41A8D3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8A55-2FB7-7547-92C8-22222EC10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87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B3D5CF-67DA-EA4C-B95C-22F47EA493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799C88-DFFB-B145-86C9-804A6F2589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D037D-EEB1-D245-A71E-1AEACCD98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EF8C-64A6-E941-B20F-A91EEEA18FCD}" type="datetimeFigureOut">
              <a:rPr lang="en-US" smtClean="0"/>
              <a:t>5/12/22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A628B-71A7-C240-AC4B-4EA18EF3F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415A2-FB3C-BB40-8415-126EDE19C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8A55-2FB7-7547-92C8-22222EC10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21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8A38D-B5F0-ED4D-9D20-2115D27B6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09041-9296-F446-92F7-459A23285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4CBBE-73D6-9446-9F08-D17CD409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EF8C-64A6-E941-B20F-A91EEEA18FCD}" type="datetimeFigureOut">
              <a:rPr lang="en-US" smtClean="0"/>
              <a:t>5/12/22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F09F00-06DF-FA44-8751-FFC2FE67B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0920F-9C4A-6845-A267-AE21E4BB6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8A55-2FB7-7547-92C8-22222EC10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2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AA54C-9E42-AA4E-8C51-BF23DA0E3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9F8A3-534B-FB46-B667-E0FBBC550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1C663-CB55-4E41-85AC-8B4A4F4A7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EF8C-64A6-E941-B20F-A91EEEA18FCD}" type="datetimeFigureOut">
              <a:rPr lang="en-US" smtClean="0"/>
              <a:t>5/12/22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2B1A5-251F-F94B-A3AD-873B2B709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69BC7-62E5-494D-92EA-D296977EB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8A55-2FB7-7547-92C8-22222EC10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519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41A25-1723-D249-88BF-D01568515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82A0E-95BB-DF4D-95E9-531D0BD037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9C9C36-79CE-D849-9F3C-8248DCB0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6CE853-70B0-B846-A789-6AC3D8A3A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EF8C-64A6-E941-B20F-A91EEEA18FCD}" type="datetimeFigureOut">
              <a:rPr lang="en-US" smtClean="0"/>
              <a:t>5/12/22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DAA7BA-78E7-4C43-B806-F593F6EF3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4A6064-A19C-8B40-967B-AE7341AF6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8A55-2FB7-7547-92C8-22222EC10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3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3749-BC33-5348-970D-ACAEA2AD3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EAB8C5-9B56-8B41-A85A-D435732EA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1E11C-582C-0447-9E8D-A032AEE81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2D5D8D-23FE-8F41-A0B5-29D9C40C1E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230B4C-615A-6D4E-BB45-9D9461B978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5E5542-0EF3-EC44-B076-C39F5B8D1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EF8C-64A6-E941-B20F-A91EEEA18FCD}" type="datetimeFigureOut">
              <a:rPr lang="en-US" smtClean="0"/>
              <a:t>5/12/22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DBFBE9-6CEB-3344-B414-9A8F84B7A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58B5BC-40B0-F94C-9BDB-4B15ECBA7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8A55-2FB7-7547-92C8-22222EC10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105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4B333-C29A-DB40-8329-291FA3F8D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1E7D18-1EC3-7E4C-A744-D9B7E6325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EF8C-64A6-E941-B20F-A91EEEA18FCD}" type="datetimeFigureOut">
              <a:rPr lang="en-US" smtClean="0"/>
              <a:t>5/12/22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76F5DB-9681-3C4A-BB5D-62CF62DB5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E5368B-7922-E548-9528-0C2EA1F50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8A55-2FB7-7547-92C8-22222EC10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36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B5AB34-EE93-244F-8486-71DAD8B75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EF8C-64A6-E941-B20F-A91EEEA18FCD}" type="datetimeFigureOut">
              <a:rPr lang="en-US" smtClean="0"/>
              <a:t>5/12/22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03E224-3828-1F4B-B54D-7C200B8B8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38686B-3BE4-064D-8764-3C4804119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8A55-2FB7-7547-92C8-22222EC10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1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30384-A387-DA41-B0E9-3AC42236B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6B794-F400-3548-BA04-509584F67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8CDB41-1C6C-8849-9A9F-0529345809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BF8CA-82EF-9B47-979B-CAB6D9A2F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EF8C-64A6-E941-B20F-A91EEEA18FCD}" type="datetimeFigureOut">
              <a:rPr lang="en-US" smtClean="0"/>
              <a:t>5/12/22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36BB93-C240-1043-B74A-6F660CDE6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A81DB-F817-7A4F-AF95-A6F5E46E2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8A55-2FB7-7547-92C8-22222EC10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35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1789E-FB66-AF42-95EE-8C24786D7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78F3B4-4D8E-CB41-94C5-307607C4DD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8E2919-5E5C-0746-9FF0-9400FE191A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E539D7-D602-6A44-A88D-90066332D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7EF8C-64A6-E941-B20F-A91EEEA18FCD}" type="datetimeFigureOut">
              <a:rPr lang="en-US" smtClean="0"/>
              <a:t>5/12/22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6F574A-2BF0-9C46-809A-BE7F4ADE0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33832F-8E26-ED46-9047-951B856FB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38A55-2FB7-7547-92C8-22222EC10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61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92E32-0A39-8D4D-9F04-CB0ACEEEB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47C25F-3EF9-3F4A-BE11-EAAAB7884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D8F62-1218-2C43-A8C8-B42B73C80D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7EF8C-64A6-E941-B20F-A91EEEA18FCD}" type="datetimeFigureOut">
              <a:rPr lang="en-US" smtClean="0"/>
              <a:t>5/12/22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50F3F-58FC-7244-A1F9-97400DD8BB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0A502-9F44-FD4B-9ECB-9718920470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38A55-2FB7-7547-92C8-22222EC10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87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44/leader.FTR3.11122006.8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152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13025" y="356462"/>
            <a:ext cx="748153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/>
              <a:t>Big Picture</a:t>
            </a:r>
            <a:endParaRPr lang="en-US" sz="4000" b="1"/>
          </a:p>
          <a:p>
            <a:pPr algn="ctr"/>
            <a:r>
              <a:rPr lang="en-US" b="1"/>
              <a:t>Assessment/Treatment Planning/Treatment Cycle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762067" y="1801814"/>
            <a:ext cx="2185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Referral, Intake, File Review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21085" y="3389532"/>
            <a:ext cx="17513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Ongoing Progress Monitoring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54698" y="2743201"/>
            <a:ext cx="1518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Differential Diagnosis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73831" y="5787758"/>
            <a:ext cx="3279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Reviewing Empirical Evidence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98237" y="3471621"/>
            <a:ext cx="1596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Programmatic Evidence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76447" y="5787758"/>
            <a:ext cx="3518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Selecting a Treatment Approach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85275" y="6110924"/>
            <a:ext cx="2991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Determining Frequency, Duration, Service delivery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7455" y="1880674"/>
            <a:ext cx="1286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Session Planning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13025" y="2862445"/>
            <a:ext cx="1282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Data Collection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76448" y="6276814"/>
            <a:ext cx="288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Goal Selection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43629" y="4001295"/>
            <a:ext cx="1355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Service Delivery, Referral</a:t>
            </a:r>
          </a:p>
        </p:txBody>
      </p:sp>
    </p:spTree>
    <p:extLst>
      <p:ext uri="{BB962C8B-B14F-4D97-AF65-F5344CB8AC3E}">
        <p14:creationId xmlns:p14="http://schemas.microsoft.com/office/powerpoint/2010/main" val="190765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CE0A-75A4-734F-AB80-E5E03BF68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Writing Tips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EFD7D-0B56-9148-8E47-093229481BE3}"/>
              </a:ext>
            </a:extLst>
          </p:cNvPr>
          <p:cNvSpPr txBox="1"/>
          <p:nvPr/>
        </p:nvSpPr>
        <p:spPr>
          <a:xfrm>
            <a:off x="1785258" y="1332412"/>
            <a:ext cx="8621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5. Delete unnecessary or redundant words and phrases. Avoid judgmental adjectives and adverbs.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DCD41D-EB62-E546-B9D3-979EE45A58F4}"/>
              </a:ext>
            </a:extLst>
          </p:cNvPr>
          <p:cNvSpPr txBox="1"/>
          <p:nvPr/>
        </p:nvSpPr>
        <p:spPr>
          <a:xfrm>
            <a:off x="2441665" y="2657975"/>
            <a:ext cx="815216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/>
              <a:t>Ernesto will </a:t>
            </a:r>
            <a:r>
              <a:rPr lang="en-US" sz="2800" i="1" strike="sngStrike" dirty="0"/>
              <a:t>be able to </a:t>
            </a:r>
            <a:r>
              <a:rPr lang="en-US" sz="2800" i="1" dirty="0"/>
              <a:t>request help……</a:t>
            </a:r>
          </a:p>
          <a:p>
            <a:endParaRPr lang="en-US" sz="2800" i="1" dirty="0"/>
          </a:p>
          <a:p>
            <a:r>
              <a:rPr lang="en-US" sz="2800" i="1" dirty="0"/>
              <a:t>The parent had </a:t>
            </a:r>
            <a:r>
              <a:rPr lang="en-US" sz="2800" i="1" strike="sngStrike" dirty="0"/>
              <a:t>great </a:t>
            </a:r>
            <a:r>
              <a:rPr lang="en-US" sz="2800" i="1" dirty="0"/>
              <a:t>insights regarding……</a:t>
            </a:r>
          </a:p>
          <a:p>
            <a:endParaRPr lang="en-US" sz="2800" i="1" dirty="0"/>
          </a:p>
          <a:p>
            <a:r>
              <a:rPr lang="en-US" sz="2800" i="1" dirty="0"/>
              <a:t>Emily independently greeted peers </a:t>
            </a:r>
            <a:r>
              <a:rPr lang="en-US" sz="2800" i="1" strike="sngStrike" dirty="0"/>
              <a:t>without prompting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4148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CE0A-75A4-734F-AB80-E5E03BF68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Writing Tips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EFD7D-0B56-9148-8E47-093229481BE3}"/>
              </a:ext>
            </a:extLst>
          </p:cNvPr>
          <p:cNvSpPr txBox="1"/>
          <p:nvPr/>
        </p:nvSpPr>
        <p:spPr>
          <a:xfrm>
            <a:off x="1981201" y="1332411"/>
            <a:ext cx="8425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6.  Avoid first person pronoun, “I”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3148EC-3446-AC4B-ABD4-434A385B3195}"/>
              </a:ext>
            </a:extLst>
          </p:cNvPr>
          <p:cNvSpPr txBox="1"/>
          <p:nvPr/>
        </p:nvSpPr>
        <p:spPr>
          <a:xfrm>
            <a:off x="3143795" y="2468880"/>
            <a:ext cx="646611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I presented 10 pictures for </a:t>
            </a:r>
            <a:r>
              <a:rPr lang="en-US" sz="2800" i="1" dirty="0" err="1"/>
              <a:t>Alaynah</a:t>
            </a:r>
            <a:r>
              <a:rPr lang="en-US" sz="2800" i="1" dirty="0"/>
              <a:t> to name.</a:t>
            </a:r>
          </a:p>
          <a:p>
            <a:endParaRPr lang="en-US" sz="2800" i="1" dirty="0"/>
          </a:p>
          <a:p>
            <a:pPr algn="ctr"/>
            <a:r>
              <a:rPr lang="en-US" sz="2800" i="1" dirty="0"/>
              <a:t>vs.</a:t>
            </a:r>
          </a:p>
          <a:p>
            <a:pPr algn="ctr"/>
            <a:endParaRPr lang="en-US" sz="2800" i="1" dirty="0"/>
          </a:p>
          <a:p>
            <a:r>
              <a:rPr lang="en-US" sz="2800" i="1" dirty="0" err="1"/>
              <a:t>Alaynah</a:t>
            </a:r>
            <a:r>
              <a:rPr lang="en-US" sz="2800" i="1" dirty="0"/>
              <a:t> named 10 pictures.</a:t>
            </a:r>
          </a:p>
        </p:txBody>
      </p:sp>
    </p:spTree>
    <p:extLst>
      <p:ext uri="{BB962C8B-B14F-4D97-AF65-F5344CB8AC3E}">
        <p14:creationId xmlns:p14="http://schemas.microsoft.com/office/powerpoint/2010/main" val="3545359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CE0A-75A4-734F-AB80-E5E03BF68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Writing Tips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EFD7D-0B56-9148-8E47-093229481BE3}"/>
              </a:ext>
            </a:extLst>
          </p:cNvPr>
          <p:cNvSpPr txBox="1"/>
          <p:nvPr/>
        </p:nvSpPr>
        <p:spPr>
          <a:xfrm>
            <a:off x="1981201" y="1332412"/>
            <a:ext cx="842554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r>
              <a:rPr lang="en-US" sz="2800" b="1" dirty="0"/>
              <a:t>7.  Use consistent tense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Use past tense when describing client performance during a session or across the term.</a:t>
            </a:r>
          </a:p>
          <a:p>
            <a:pPr lvl="1"/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Use past tense to describe your clinical work and results.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Use present tense when making recommendations.</a:t>
            </a:r>
          </a:p>
          <a:p>
            <a:pPr lvl="1"/>
            <a:endParaRPr 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Use present tense when describing a personal trait, e.g., </a:t>
            </a:r>
          </a:p>
          <a:p>
            <a:pPr lvl="2"/>
            <a:r>
              <a:rPr lang="en-US" sz="2400" dirty="0"/>
              <a:t>Martin is married.  Sam is a curious child.</a:t>
            </a:r>
          </a:p>
          <a:p>
            <a:pPr lvl="2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191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CE0A-75A4-734F-AB80-E5E03BF68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Writing Tips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EFD7D-0B56-9148-8E47-093229481BE3}"/>
              </a:ext>
            </a:extLst>
          </p:cNvPr>
          <p:cNvSpPr txBox="1"/>
          <p:nvPr/>
        </p:nvSpPr>
        <p:spPr>
          <a:xfrm>
            <a:off x="1981201" y="1332411"/>
            <a:ext cx="8425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8.  Stick to the observable facts.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CEC5EE-BF9C-8B4F-BDF8-FCBF553A56D9}"/>
              </a:ext>
            </a:extLst>
          </p:cNvPr>
          <p:cNvSpPr txBox="1"/>
          <p:nvPr/>
        </p:nvSpPr>
        <p:spPr>
          <a:xfrm>
            <a:off x="2152651" y="2024743"/>
            <a:ext cx="761401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This is especially important when describing challenging behavior.  Tell what happened without interpretation.  </a:t>
            </a:r>
          </a:p>
          <a:p>
            <a:endParaRPr lang="en-US" sz="2000" dirty="0"/>
          </a:p>
          <a:p>
            <a:r>
              <a:rPr lang="en-US" sz="2000" dirty="0"/>
              <a:t>If you have a difficult session, do not immediately write your SOAP.  Give yourself time to decompress and distance your emotions from the event.  This will help you look objectively at the situation.  </a:t>
            </a:r>
          </a:p>
          <a:p>
            <a:endParaRPr lang="en-US" sz="2000" dirty="0"/>
          </a:p>
          <a:p>
            <a:r>
              <a:rPr lang="en-US" sz="2000" dirty="0"/>
              <a:t>Interpretation and analysis is part of reporting.  Take the perspective of your reader as you re-read and edit your writing. </a:t>
            </a:r>
          </a:p>
        </p:txBody>
      </p:sp>
    </p:spTree>
    <p:extLst>
      <p:ext uri="{BB962C8B-B14F-4D97-AF65-F5344CB8AC3E}">
        <p14:creationId xmlns:p14="http://schemas.microsoft.com/office/powerpoint/2010/main" val="2892339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CE0A-75A4-734F-AB80-E5E03BF68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Writing Tips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EFD7D-0B56-9148-8E47-093229481BE3}"/>
              </a:ext>
            </a:extLst>
          </p:cNvPr>
          <p:cNvSpPr txBox="1"/>
          <p:nvPr/>
        </p:nvSpPr>
        <p:spPr>
          <a:xfrm>
            <a:off x="1981201" y="1332411"/>
            <a:ext cx="8425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9.  After writing, read over report before finalizing.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CEC5EE-BF9C-8B4F-BDF8-FCBF553A56D9}"/>
              </a:ext>
            </a:extLst>
          </p:cNvPr>
          <p:cNvSpPr txBox="1"/>
          <p:nvPr/>
        </p:nvSpPr>
        <p:spPr>
          <a:xfrm>
            <a:off x="2152651" y="2024743"/>
            <a:ext cx="761401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Take time to run checks for spelling and grammar.</a:t>
            </a:r>
          </a:p>
          <a:p>
            <a:endParaRPr lang="en-US" sz="2400" dirty="0"/>
          </a:p>
          <a:p>
            <a:r>
              <a:rPr lang="en-US" sz="2400" dirty="0"/>
              <a:t>Re-read entire report and edit</a:t>
            </a:r>
          </a:p>
          <a:p>
            <a:r>
              <a:rPr lang="en-US" sz="2400" dirty="0"/>
              <a:t>	</a:t>
            </a:r>
          </a:p>
          <a:p>
            <a:r>
              <a:rPr lang="en-US" sz="2400" dirty="0"/>
              <a:t>Try reading report aloud to check for errors.</a:t>
            </a:r>
          </a:p>
          <a:p>
            <a:endParaRPr lang="en-US" sz="2400" dirty="0"/>
          </a:p>
          <a:p>
            <a:r>
              <a:rPr lang="en-US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852254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FF0000"/>
                </a:solidFill>
              </a:rPr>
              <a:t>Activity #27:  Periodic Assessment Reporting</a:t>
            </a:r>
            <a:br>
              <a:rPr lang="en-US" b="1">
                <a:solidFill>
                  <a:srgbClr val="FF0000"/>
                </a:solidFill>
              </a:rPr>
            </a:br>
            <a:r>
              <a:rPr lang="en-US" sz="2000" b="1"/>
              <a:t>Small Group Activity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690689"/>
            <a:ext cx="7886700" cy="502262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Read Matthew’s progress report (on Canvas) and answer the following questions:</a:t>
            </a:r>
            <a:endParaRPr lang="en-US" dirty="0"/>
          </a:p>
          <a:p>
            <a:r>
              <a:rPr lang="en-US" i="1" dirty="0"/>
              <a:t>What are Matthew’s parent’s concerns about his hearing?  Why have they decided to get a second opinion?</a:t>
            </a:r>
            <a:endParaRPr lang="en-US" dirty="0"/>
          </a:p>
          <a:p>
            <a:r>
              <a:rPr lang="en-US" i="1" dirty="0"/>
              <a:t>How do you think the demands on Matthew’s communication skills will change as he enters Kindergarten next year?</a:t>
            </a:r>
            <a:endParaRPr lang="en-US" dirty="0"/>
          </a:p>
          <a:p>
            <a:r>
              <a:rPr lang="en-US" i="1" dirty="0"/>
              <a:t>What was the percentage change from pre- to post- treatment (post-treatment % = pre-treatment %) for:</a:t>
            </a:r>
            <a:endParaRPr lang="en-US" dirty="0"/>
          </a:p>
          <a:p>
            <a:pPr lvl="1"/>
            <a:r>
              <a:rPr lang="en-US" dirty="0"/>
              <a:t>final consonant + /s/ or /z/?</a:t>
            </a:r>
          </a:p>
          <a:p>
            <a:pPr lvl="1"/>
            <a:r>
              <a:rPr lang="en-US" dirty="0"/>
              <a:t>prevocalic voicing?</a:t>
            </a:r>
          </a:p>
          <a:p>
            <a:pPr lvl="1"/>
            <a:r>
              <a:rPr lang="en-US" dirty="0"/>
              <a:t>Blending?</a:t>
            </a:r>
          </a:p>
          <a:p>
            <a:r>
              <a:rPr lang="en-US" i="1" dirty="0"/>
              <a:t>Was there any evidence in the literature you read to indicate that this was an adequate/inadequate amount of change in 8 sessions?</a:t>
            </a:r>
            <a:endParaRPr lang="en-US" dirty="0"/>
          </a:p>
          <a:p>
            <a:r>
              <a:rPr lang="en-US" i="1" dirty="0"/>
              <a:t>Why do you think Matthew met LTG 1 but not LTG 2?</a:t>
            </a:r>
            <a:endParaRPr lang="en-US" dirty="0"/>
          </a:p>
          <a:p>
            <a:r>
              <a:rPr lang="en-US" i="1" dirty="0"/>
              <a:t>Why do you believe the therapist is recommending a different home program than in-clinic intervention?</a:t>
            </a:r>
            <a:endParaRPr lang="en-US" dirty="0"/>
          </a:p>
          <a:p>
            <a:r>
              <a:rPr lang="en-US" i="1" dirty="0"/>
              <a:t>LTG 3 (blending) was not achieved this term.  Why do you think the therapist is recommending dropping that goal and starting to work on segmenting?</a:t>
            </a:r>
          </a:p>
          <a:p>
            <a:r>
              <a:rPr lang="en-US" i="1" dirty="0"/>
              <a:t>Was there anything that was confusing in the report or information that you felt was missing?</a:t>
            </a:r>
            <a:endParaRPr lang="en-US" dirty="0"/>
          </a:p>
          <a:p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91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152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13025" y="356462"/>
            <a:ext cx="748153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/>
              <a:t>Big Picture</a:t>
            </a:r>
            <a:endParaRPr lang="en-US" sz="4000" b="1"/>
          </a:p>
          <a:p>
            <a:pPr algn="ctr"/>
            <a:r>
              <a:rPr lang="en-US" b="1"/>
              <a:t>Assessment/Treatment Planning/Treatment Cycle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762067" y="1801814"/>
            <a:ext cx="2185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Referral, Intake, File Review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54892" y="3216606"/>
            <a:ext cx="17513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Ongoing Progress Monitoring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54698" y="2743201"/>
            <a:ext cx="1518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Differential Diagnosis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73831" y="5787758"/>
            <a:ext cx="3279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Reviewing Empirical Evidence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498237" y="3471621"/>
            <a:ext cx="1596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Programmatic Evidence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76447" y="5787758"/>
            <a:ext cx="3518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Selecting a Treatment Approach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85275" y="6110924"/>
            <a:ext cx="29911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Determining Frequency, Duration, Service delivery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7455" y="1880674"/>
            <a:ext cx="1286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Session Planning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13025" y="2862445"/>
            <a:ext cx="1282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Data Collection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76448" y="6276814"/>
            <a:ext cx="2882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Goal Selection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43629" y="4001295"/>
            <a:ext cx="1355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rgbClr val="FF0000"/>
                </a:solidFill>
              </a:rPr>
              <a:t>Service Delivery, Referral</a:t>
            </a:r>
          </a:p>
        </p:txBody>
      </p:sp>
    </p:spTree>
    <p:extLst>
      <p:ext uri="{BB962C8B-B14F-4D97-AF65-F5344CB8AC3E}">
        <p14:creationId xmlns:p14="http://schemas.microsoft.com/office/powerpoint/2010/main" val="2058248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Periodic Assessment Reporting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Usually dictated by school/ organization or funding source</a:t>
            </a:r>
          </a:p>
          <a:p>
            <a:r>
              <a:rPr lang="en-US" dirty="0"/>
              <a:t>Shows progress between two time points</a:t>
            </a:r>
          </a:p>
          <a:p>
            <a:r>
              <a:rPr lang="en-US" dirty="0"/>
              <a:t>Should be based on quantitative progress on goals, may also include standardized assessment</a:t>
            </a:r>
          </a:p>
          <a:p>
            <a:r>
              <a:rPr lang="en-US" dirty="0"/>
              <a:t>Should provide recommendations for continued programming</a:t>
            </a:r>
          </a:p>
          <a:p>
            <a:r>
              <a:rPr lang="en-US" dirty="0"/>
              <a:t>Sent to relevant parties (with permission from client/guardians)</a:t>
            </a:r>
          </a:p>
        </p:txBody>
      </p:sp>
    </p:spTree>
    <p:extLst>
      <p:ext uri="{BB962C8B-B14F-4D97-AF65-F5344CB8AC3E}">
        <p14:creationId xmlns:p14="http://schemas.microsoft.com/office/powerpoint/2010/main" val="1424704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D8912-B975-0344-87E9-DFC35E48B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7"/>
            <a:ext cx="7886700" cy="849720"/>
          </a:xfrm>
        </p:spPr>
        <p:txBody>
          <a:bodyPr>
            <a:normAutofit fontScale="90000"/>
          </a:bodyPr>
          <a:lstStyle/>
          <a:p>
            <a:r>
              <a:rPr lang="en-US" dirty="0"/>
              <a:t>Purposes for Written Documentation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4E0308-B148-A94B-89C0-F6B547DE7DA7}"/>
              </a:ext>
            </a:extLst>
          </p:cNvPr>
          <p:cNvSpPr txBox="1"/>
          <p:nvPr/>
        </p:nvSpPr>
        <p:spPr>
          <a:xfrm>
            <a:off x="1850572" y="1018905"/>
            <a:ext cx="8490857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2200" dirty="0"/>
              <a:t>Justify initiation and continuation of treatment (eligibility)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200" dirty="0"/>
              <a:t>Support diagnosis and treatment (including medical necessity and need for skilled services)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200" dirty="0"/>
              <a:t>Describe client progress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200" dirty="0"/>
              <a:t>Describe client response to interventions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200" dirty="0"/>
              <a:t>Justify discharge from care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200" dirty="0"/>
              <a:t>Support reimbursement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200" dirty="0"/>
              <a:t>Communicate with other practitioners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200" dirty="0"/>
              <a:t>Facilitate quality improvement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200" dirty="0"/>
              <a:t>Justify clinical decisions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200" dirty="0"/>
              <a:t>Document communication among involved parties (practitioners, client, caregivers, or legally responsible parties)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200" dirty="0"/>
              <a:t>Protect legal interests of client, service provider, and facility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200" dirty="0"/>
              <a:t>Serve as evidence in a court of law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200" dirty="0"/>
              <a:t>Provide data for research (i.e., efficacy)</a:t>
            </a:r>
          </a:p>
          <a:p>
            <a:endParaRPr lang="en-US" sz="2200" dirty="0"/>
          </a:p>
          <a:p>
            <a:r>
              <a:rPr lang="en-US" sz="2200" dirty="0">
                <a:hlinkClick r:id="rId2"/>
              </a:rPr>
              <a:t>https://doi.org/10.1044/leader.FTR3.11122006.8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43557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CE0A-75A4-734F-AB80-E5E03BF68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17792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Clinical Writing Tips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EFD7D-0B56-9148-8E47-093229481BE3}"/>
              </a:ext>
            </a:extLst>
          </p:cNvPr>
          <p:cNvSpPr txBox="1"/>
          <p:nvPr/>
        </p:nvSpPr>
        <p:spPr>
          <a:xfrm>
            <a:off x="1413165" y="927298"/>
            <a:ext cx="9642762" cy="5848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Avoid conversational or casual writing style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Consider your reader.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Choose your words carefully. 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Use simple sentence structure and an active voice.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Delete unnecessary or redundant words and phrases.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Write in third person rather than first person.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Use consistent tense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Stick to the observable facts.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800" dirty="0"/>
              <a:t>Read over report before finalizing to check for errors.</a:t>
            </a:r>
          </a:p>
        </p:txBody>
      </p:sp>
    </p:spTree>
    <p:extLst>
      <p:ext uri="{BB962C8B-B14F-4D97-AF65-F5344CB8AC3E}">
        <p14:creationId xmlns:p14="http://schemas.microsoft.com/office/powerpoint/2010/main" val="3899817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CE0A-75A4-734F-AB80-E5E03BF68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08722"/>
            <a:ext cx="7886700" cy="1325563"/>
          </a:xfrm>
        </p:spPr>
        <p:txBody>
          <a:bodyPr/>
          <a:lstStyle/>
          <a:p>
            <a:r>
              <a:rPr lang="en-US" dirty="0"/>
              <a:t>Clinical Writing Tips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EFD7D-0B56-9148-8E47-093229481BE3}"/>
              </a:ext>
            </a:extLst>
          </p:cNvPr>
          <p:cNvSpPr txBox="1"/>
          <p:nvPr/>
        </p:nvSpPr>
        <p:spPr>
          <a:xfrm>
            <a:off x="1981201" y="1434285"/>
            <a:ext cx="84255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800" b="1" dirty="0"/>
              <a:t>Avoid conversation or casual writing style</a:t>
            </a:r>
            <a:endParaRPr lang="en-US" sz="2800" dirty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/>
          </a:p>
          <a:p>
            <a:pPr algn="ctr"/>
            <a:r>
              <a:rPr lang="en-US" sz="2800" i="1" dirty="0"/>
              <a:t>He just didn’t get the point.  </a:t>
            </a:r>
          </a:p>
          <a:p>
            <a:pPr algn="ctr"/>
            <a:r>
              <a:rPr lang="en-US" sz="2800" i="1" dirty="0"/>
              <a:t>vs.  </a:t>
            </a:r>
          </a:p>
          <a:p>
            <a:pPr algn="ctr"/>
            <a:r>
              <a:rPr lang="en-US" sz="2800" i="1" dirty="0"/>
              <a:t>He did not appear to understand the task.</a:t>
            </a:r>
          </a:p>
          <a:p>
            <a:pPr algn="ctr"/>
            <a:endParaRPr lang="en-US" sz="2800" i="1" dirty="0"/>
          </a:p>
          <a:p>
            <a:pPr algn="ctr"/>
            <a:endParaRPr lang="en-US" sz="2800" i="1" dirty="0"/>
          </a:p>
          <a:p>
            <a:pPr algn="ctr"/>
            <a:r>
              <a:rPr lang="en-US" sz="2800" i="1" dirty="0"/>
              <a:t>She showed up for therapy.</a:t>
            </a:r>
          </a:p>
          <a:p>
            <a:pPr algn="ctr"/>
            <a:r>
              <a:rPr lang="en-US" sz="2800" i="1" dirty="0"/>
              <a:t>vs.</a:t>
            </a:r>
          </a:p>
          <a:p>
            <a:pPr algn="ctr"/>
            <a:r>
              <a:rPr lang="en-US" sz="2800" i="1" dirty="0"/>
              <a:t>She arrived on time to therapy.</a:t>
            </a:r>
          </a:p>
        </p:txBody>
      </p:sp>
    </p:spTree>
    <p:extLst>
      <p:ext uri="{BB962C8B-B14F-4D97-AF65-F5344CB8AC3E}">
        <p14:creationId xmlns:p14="http://schemas.microsoft.com/office/powerpoint/2010/main" val="3652973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CE0A-75A4-734F-AB80-E5E03BF68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08722"/>
            <a:ext cx="7886700" cy="1325563"/>
          </a:xfrm>
        </p:spPr>
        <p:txBody>
          <a:bodyPr/>
          <a:lstStyle/>
          <a:p>
            <a:r>
              <a:rPr lang="en-US" dirty="0"/>
              <a:t>Clinical Writing Tips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EFD7D-0B56-9148-8E47-093229481BE3}"/>
              </a:ext>
            </a:extLst>
          </p:cNvPr>
          <p:cNvSpPr txBox="1"/>
          <p:nvPr/>
        </p:nvSpPr>
        <p:spPr>
          <a:xfrm>
            <a:off x="1981201" y="1332411"/>
            <a:ext cx="8425543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2.  Consider your reader</a:t>
            </a:r>
            <a:r>
              <a:rPr lang="en-US" sz="2800" dirty="0"/>
              <a:t>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Who will read the report?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en-US" sz="2400" dirty="0"/>
              <a:t>client, family/guardian, teacher, paraprofessional, physician, other health providers, lawyer, insurance, Medicare/Medicaid, SSI, Vocational Rehab., Child Protective Services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Avoid professional jargon</a:t>
            </a:r>
          </a:p>
          <a:p>
            <a:pPr marL="1371600" lvl="2" indent="-457200">
              <a:buFont typeface="Courier New" panose="02070309020205020404" pitchFamily="49" charset="0"/>
              <a:buChar char="o"/>
            </a:pPr>
            <a:r>
              <a:rPr lang="en-US" sz="2400" dirty="0"/>
              <a:t>Include short definitions or rephrase</a:t>
            </a:r>
          </a:p>
          <a:p>
            <a:pPr marL="1828800" lvl="3" indent="-457200">
              <a:buFont typeface="Wingdings" pitchFamily="2" charset="2"/>
              <a:buChar char="§"/>
            </a:pPr>
            <a:r>
              <a:rPr lang="en-US" sz="2400" dirty="0" err="1"/>
              <a:t>Diadochokinesis</a:t>
            </a:r>
            <a:r>
              <a:rPr lang="en-US" sz="2400" dirty="0"/>
              <a:t>, the ability to make rapid and changing oral movements for speech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Always define any acronyms</a:t>
            </a:r>
          </a:p>
          <a:p>
            <a:pPr marL="1257300" lvl="2" indent="-342900">
              <a:buFont typeface="Courier New" panose="02070309020205020404" pitchFamily="49" charset="0"/>
              <a:buChar char="o"/>
            </a:pPr>
            <a:r>
              <a:rPr lang="en-US" sz="2400" dirty="0"/>
              <a:t>ADHD, ASD, SLD………….</a:t>
            </a:r>
          </a:p>
          <a:p>
            <a:pPr marL="1714500" lvl="3" indent="-342900">
              <a:buFont typeface="Wingdings" pitchFamily="2" charset="2"/>
              <a:buChar char="§"/>
            </a:pPr>
            <a:r>
              <a:rPr lang="en-US" sz="2400" dirty="0"/>
              <a:t>Autism spectrum disorder (ASD)</a:t>
            </a:r>
          </a:p>
          <a:p>
            <a:pPr marL="342900" indent="-3429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154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CE0A-75A4-734F-AB80-E5E03BF68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7"/>
            <a:ext cx="7886700" cy="941160"/>
          </a:xfrm>
        </p:spPr>
        <p:txBody>
          <a:bodyPr/>
          <a:lstStyle/>
          <a:p>
            <a:r>
              <a:rPr lang="en-US" dirty="0"/>
              <a:t>Clinical Writing Tips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EFD7D-0B56-9148-8E47-093229481BE3}"/>
              </a:ext>
            </a:extLst>
          </p:cNvPr>
          <p:cNvSpPr txBox="1"/>
          <p:nvPr/>
        </p:nvSpPr>
        <p:spPr>
          <a:xfrm>
            <a:off x="1759131" y="1136469"/>
            <a:ext cx="880436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r>
              <a:rPr lang="en-US" sz="2800" dirty="0"/>
              <a:t>3. </a:t>
            </a:r>
            <a:r>
              <a:rPr lang="en-US" sz="2800" b="1" dirty="0"/>
              <a:t>Choose your words carefully</a:t>
            </a:r>
          </a:p>
          <a:p>
            <a:pPr marL="342900" indent="-342900">
              <a:buFont typeface="+mj-lt"/>
              <a:buAutoNum type="arabicPeriod"/>
            </a:pPr>
            <a:endParaRPr lang="en-US" sz="1000" dirty="0"/>
          </a:p>
          <a:p>
            <a:pPr algn="ctr"/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Words state facts, convey ideas, and elicit emotions  </a:t>
            </a:r>
          </a:p>
          <a:p>
            <a:endParaRPr lang="en-US" sz="2400" dirty="0"/>
          </a:p>
          <a:p>
            <a:r>
              <a:rPr lang="en-US" sz="2800" dirty="0"/>
              <a:t>Clinical reports state facts and convey ideas:</a:t>
            </a:r>
          </a:p>
          <a:p>
            <a:r>
              <a:rPr lang="en-US" sz="2400" dirty="0"/>
              <a:t>	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produced, identified, followed, completed, repeated, 	responded, assessed, presented</a:t>
            </a:r>
          </a:p>
          <a:p>
            <a:endParaRPr lang="en-US" sz="2400" dirty="0"/>
          </a:p>
          <a:p>
            <a:r>
              <a:rPr lang="en-US" sz="2800" dirty="0"/>
              <a:t>Avoid words that exaggerate, arouse emotions or judge behavior rather than describe it:</a:t>
            </a:r>
          </a:p>
          <a:p>
            <a:r>
              <a:rPr lang="en-US" i="1" dirty="0"/>
              <a:t>	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extremely, completely, incredibly resistant, uncooperative, 	impolite, rude, brilliant</a:t>
            </a:r>
          </a:p>
        </p:txBody>
      </p:sp>
    </p:spTree>
    <p:extLst>
      <p:ext uri="{BB962C8B-B14F-4D97-AF65-F5344CB8AC3E}">
        <p14:creationId xmlns:p14="http://schemas.microsoft.com/office/powerpoint/2010/main" val="2891998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CE0A-75A4-734F-AB80-E5E03BF68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7"/>
            <a:ext cx="7886700" cy="941160"/>
          </a:xfrm>
        </p:spPr>
        <p:txBody>
          <a:bodyPr/>
          <a:lstStyle/>
          <a:p>
            <a:r>
              <a:rPr lang="en-US" dirty="0"/>
              <a:t>Clinical Writing Tips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EFD7D-0B56-9148-8E47-093229481BE3}"/>
              </a:ext>
            </a:extLst>
          </p:cNvPr>
          <p:cNvSpPr txBox="1"/>
          <p:nvPr/>
        </p:nvSpPr>
        <p:spPr>
          <a:xfrm>
            <a:off x="1759131" y="1136468"/>
            <a:ext cx="880436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r>
              <a:rPr lang="en-US" sz="2800" dirty="0"/>
              <a:t>3. </a:t>
            </a:r>
            <a:r>
              <a:rPr lang="en-US" sz="2800" b="1" dirty="0"/>
              <a:t>Choose your words carefully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In general, choose: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/>
              <a:t>words that express concepts clearly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/>
              <a:t>concrete words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/>
              <a:t>words that act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/>
              <a:t>positive words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/>
              <a:t>words required by regulations (3</a:t>
            </a:r>
            <a:r>
              <a:rPr lang="en-US" sz="2800" baseline="30000" dirty="0"/>
              <a:t>rd</a:t>
            </a:r>
            <a:r>
              <a:rPr lang="en-US" sz="2800" dirty="0"/>
              <a:t> party payer, agency, IEP)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1184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FCE0A-75A4-734F-AB80-E5E03BF68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Writing Tips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8EFD7D-0B56-9148-8E47-093229481BE3}"/>
              </a:ext>
            </a:extLst>
          </p:cNvPr>
          <p:cNvSpPr txBox="1"/>
          <p:nvPr/>
        </p:nvSpPr>
        <p:spPr>
          <a:xfrm>
            <a:off x="1981201" y="1332412"/>
            <a:ext cx="842554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4. Use simple sentence structure and an active voice</a:t>
            </a:r>
          </a:p>
          <a:p>
            <a:r>
              <a:rPr lang="en-US" sz="2800" dirty="0"/>
              <a:t>	</a:t>
            </a:r>
          </a:p>
          <a:p>
            <a:r>
              <a:rPr lang="en-US" sz="2800" dirty="0"/>
              <a:t> </a:t>
            </a:r>
            <a:r>
              <a:rPr lang="en-US" sz="2800" i="1" dirty="0"/>
              <a:t>A two-paragraph text containing sentences with the target speech sounds was read out loud by the client.</a:t>
            </a:r>
          </a:p>
          <a:p>
            <a:r>
              <a:rPr lang="en-US" sz="2800" i="1" dirty="0"/>
              <a:t>							vs.</a:t>
            </a:r>
          </a:p>
          <a:p>
            <a:r>
              <a:rPr lang="en-US" sz="2800" i="1" dirty="0"/>
              <a:t>The client read aloud two paragraphs containing the target speech sounds.    </a:t>
            </a:r>
          </a:p>
        </p:txBody>
      </p:sp>
    </p:spTree>
    <p:extLst>
      <p:ext uri="{BB962C8B-B14F-4D97-AF65-F5344CB8AC3E}">
        <p14:creationId xmlns:p14="http://schemas.microsoft.com/office/powerpoint/2010/main" val="2135858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1072</Words>
  <Application>Microsoft Macintosh PowerPoint</Application>
  <PresentationFormat>Widescreen</PresentationFormat>
  <Paragraphs>169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Wingdings</vt:lpstr>
      <vt:lpstr>Office Theme</vt:lpstr>
      <vt:lpstr>PowerPoint Presentation</vt:lpstr>
      <vt:lpstr>Periodic Assessment Reporting</vt:lpstr>
      <vt:lpstr>Purposes for Written Documentation</vt:lpstr>
      <vt:lpstr>Clinical Writing Tips</vt:lpstr>
      <vt:lpstr>Clinical Writing Tips</vt:lpstr>
      <vt:lpstr>Clinical Writing Tips</vt:lpstr>
      <vt:lpstr>Clinical Writing Tips</vt:lpstr>
      <vt:lpstr>Clinical Writing Tips</vt:lpstr>
      <vt:lpstr>Clinical Writing Tips</vt:lpstr>
      <vt:lpstr>Clinical Writing Tips</vt:lpstr>
      <vt:lpstr>Clinical Writing Tips</vt:lpstr>
      <vt:lpstr>Clinical Writing Tips</vt:lpstr>
      <vt:lpstr>Clinical Writing Tips</vt:lpstr>
      <vt:lpstr>Clinical Writing Tips</vt:lpstr>
      <vt:lpstr>Activity #27:  Periodic Assessment Reporting Small Group Activity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 Wright</dc:creator>
  <cp:lastModifiedBy>Jim Wright</cp:lastModifiedBy>
  <cp:revision>3</cp:revision>
  <dcterms:created xsi:type="dcterms:W3CDTF">2022-01-06T00:14:39Z</dcterms:created>
  <dcterms:modified xsi:type="dcterms:W3CDTF">2022-05-12T17:17:25Z</dcterms:modified>
</cp:coreProperties>
</file>