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90" r:id="rId2"/>
    <p:sldId id="558" r:id="rId3"/>
    <p:sldId id="391" r:id="rId4"/>
    <p:sldId id="557" r:id="rId5"/>
    <p:sldId id="392" r:id="rId6"/>
    <p:sldId id="393" r:id="rId7"/>
    <p:sldId id="517" r:id="rId8"/>
    <p:sldId id="39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52"/>
    <p:restoredTop sz="96327"/>
  </p:normalViewPr>
  <p:slideViewPr>
    <p:cSldViewPr snapToGrid="0" snapToObjects="1">
      <p:cViewPr varScale="1">
        <p:scale>
          <a:sx n="112" d="100"/>
          <a:sy n="112" d="100"/>
        </p:scale>
        <p:origin x="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B0C5B-6AC4-4E44-99B5-271F1AF86AF6}" type="datetimeFigureOut">
              <a:rPr lang="en-US" smtClean="0"/>
              <a:t>4/7/22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9F1CB-7E3B-0345-B1B5-7A610F5B0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93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GET SCORING SHEET!!!!!!!!</a:t>
            </a:r>
          </a:p>
          <a:p>
            <a:r>
              <a:rPr lang="en-US" dirty="0"/>
              <a:t>CELP-P:3. coming out this summer.  Updated pictures– no more calculator, phone, newspaper.  Digital version now - can use for </a:t>
            </a:r>
            <a:r>
              <a:rPr lang="en-US" dirty="0" err="1"/>
              <a:t>telepractice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0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47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Half </a:t>
            </a:r>
            <a:r>
              <a:rPr lang="en-US"/>
              <a:t>way through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42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6937E-E80B-7145-B617-C5B161594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080DE-6F2D-F04E-B27F-F3F0199A2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8FA12-4860-4A49-B9E9-968B1EF3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D8621-0A3A-3541-9171-5073F1B5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B2C64-16DF-0443-8E8C-261FB846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8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EF9DA-62A9-7543-9677-6E0C01EF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3921FA-BC35-1942-8F0B-203EC7C60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3C5BB-8775-DA42-86DF-30A801BE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6F1C7-010F-8D49-B3A3-F5DD1454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508C8-E891-8E4F-8D15-346C8FAC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765EED-80CC-F44A-ABF2-A35F4281BD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AC29E-37D9-BA46-BB62-08130B5A80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BEFFF-817F-904A-8810-0359C3E87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07DFA-617F-124A-93B7-F22C06744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43FE5-2F94-2542-8BE4-F8EDA7844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8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B0610-98AF-F64E-BEB5-6A15C1754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7C6A8-2336-9E4B-AF33-40535ED50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59CA2-8F0E-9F4E-9720-A6F6F56B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44A26-17E6-FB4F-AB58-39F585737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ED5ED-CEF5-5742-94EF-42F7E425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8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AF192-AF50-3049-9DDB-C404885B0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BE9E4-E3FF-2E46-A7B2-AAA21B3D1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2C48C-5382-E24B-8372-7C6D5ADCD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2EA72-5E61-8B42-AFBD-C3BFC956A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3E344-2955-A640-AEC9-DDD054D94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5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446A-4389-4347-A053-C7F3D2634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DEC0B-A917-7946-8FCF-262D552F7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2F953-5ABA-F644-BF13-4B430A3F2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02808-1003-8F4A-A8C2-2A9A4370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2BABF4-F99D-6D44-99F2-5F10104C6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EF936-5888-5540-B1D8-86AC1ACB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3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8EBB6-D9F7-674A-AA84-34ABAB74A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06FB9-A373-D94D-8D49-F447E33A1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E0B333-92D1-C244-A7FD-7168403CC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EA2EE4-7FF0-1E4A-846E-672359E02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D38153-49C0-F74C-BBF3-43700B92D8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43797-2187-E740-B773-03B1593B5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B3B142-7637-4B45-9B09-37E92076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361DB3-D072-7C40-AD09-CF15BD557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3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9065-2E10-FF4B-A720-BD8CC6345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CE6DD4-F452-BB4B-AE19-8DFDBD0BB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0FD02B-EECB-174F-8FCA-91130CD6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C06472-9539-0A45-A9CB-5BF5078A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8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04DA62-76D9-5E43-834A-783B004C1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2EA562-9A92-E74E-B555-D1D41D3E3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EB781-7AE7-7A4E-B2F7-ECE72BDE7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87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54085-B4F3-8D4F-9721-4D35103AA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AA053-677D-9E4E-8210-D8918E0DC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820BD-6ED6-7E4B-B665-B5DC1C6CB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DDEF7-E5D9-4F44-A92F-89F72FE5F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50C18-801F-D04D-94D3-6B8B21C4C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C021E-0FCC-7D42-889E-39053FA6C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2873A-01BA-1548-A43D-5B7C7F2D2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FDAFC4-2CAA-614C-9D6E-313ED5180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0ABE2-CB05-C145-97CD-7D73EBA03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513EB-665E-A541-A8BC-AC67946CA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5F8864-F368-CB40-93E3-00329AAE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1816F-A7BF-E248-9871-9EE6B0AD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0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7821A0-C5CF-2049-802E-E6EAA88BC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777E3-C9B3-AA4A-903A-784CFC7C4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19D1B-080B-2546-AC79-D09713F71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D8EB0-2C7B-B347-A87E-0659F0F91EA4}" type="datetimeFigureOut">
              <a:rPr lang="en-US" smtClean="0"/>
              <a:t>4/7/22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ED966-C9A9-534B-B4C7-A425289F8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FB05B-A030-7B4D-BE7C-D6542DFD1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65BDE-F345-2747-84AB-02E1A51F1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828675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Activity #5:  </a:t>
            </a:r>
            <a:r>
              <a:rPr lang="en-US" sz="3100" b="1" dirty="0">
                <a:solidFill>
                  <a:srgbClr val="FF0000"/>
                </a:solidFill>
              </a:rPr>
              <a:t>Norm-referenced Test: Diagnostic Assessment of Articulation and Phonology (DEAP)</a:t>
            </a:r>
            <a:br>
              <a:rPr lang="en-US" dirty="0"/>
            </a:br>
            <a:r>
              <a:rPr lang="en-US" sz="2000" dirty="0"/>
              <a:t>Read through the marked protocol as you watch the DEAP and then discuss the scores as a group.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3D30E1-F1D7-2240-88E1-426D01BEC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Video title: SSD 7 Matthew DX1 DEAP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8C60D-53DF-B744-A184-76129803C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171" y="2621642"/>
            <a:ext cx="7772400" cy="2311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7AAC2D-8FF0-D64F-90A4-C6957B556B1A}"/>
              </a:ext>
            </a:extLst>
          </p:cNvPr>
          <p:cNvSpPr txBox="1"/>
          <p:nvPr/>
        </p:nvSpPr>
        <p:spPr>
          <a:xfrm>
            <a:off x="1785258" y="2854012"/>
            <a:ext cx="2148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DEAP Percentage of Occurrence of Error Patterns</a:t>
            </a:r>
          </a:p>
        </p:txBody>
      </p:sp>
    </p:spTree>
    <p:extLst>
      <p:ext uri="{BB962C8B-B14F-4D97-AF65-F5344CB8AC3E}">
        <p14:creationId xmlns:p14="http://schemas.microsoft.com/office/powerpoint/2010/main" val="91766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E2FEBAD-7BF1-894F-8B9F-29CEEDB5F7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550" y="0"/>
            <a:ext cx="711289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C8024E-5604-9E4B-8312-513E3D2D3DA8}"/>
              </a:ext>
            </a:extLst>
          </p:cNvPr>
          <p:cNvSpPr txBox="1"/>
          <p:nvPr/>
        </p:nvSpPr>
        <p:spPr>
          <a:xfrm>
            <a:off x="160021" y="1028700"/>
            <a:ext cx="237953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Discussion Questions:</a:t>
            </a:r>
          </a:p>
          <a:p>
            <a:r>
              <a:rPr lang="en-US" dirty="0"/>
              <a:t>1.) What scores did Matthew obtain?</a:t>
            </a:r>
          </a:p>
          <a:p>
            <a:r>
              <a:rPr lang="en-US" dirty="0"/>
              <a:t>2.) What phonological patterns were identified and how frequent were they?</a:t>
            </a:r>
          </a:p>
          <a:p>
            <a:r>
              <a:rPr lang="en-US" dirty="0"/>
              <a:t>3.) Clinician behavior discussion: balance of keeping child engaged while tracking responses accurately and consistently</a:t>
            </a:r>
          </a:p>
        </p:txBody>
      </p:sp>
    </p:spTree>
    <p:extLst>
      <p:ext uri="{BB962C8B-B14F-4D97-AF65-F5344CB8AC3E}">
        <p14:creationId xmlns:p14="http://schemas.microsoft.com/office/powerpoint/2010/main" val="1686932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b="1" dirty="0">
                <a:solidFill>
                  <a:srgbClr val="FF0000"/>
                </a:solidFill>
              </a:rPr>
              <a:t>Activity #6:  Norm-Reference Test: Clinical Evaluation of Language Fundamentals- Preschool 2 (CELF-P2) </a:t>
            </a:r>
            <a:br>
              <a:rPr lang="en-US" dirty="0"/>
            </a:br>
            <a:r>
              <a:rPr lang="en-US" sz="2000" dirty="0"/>
              <a:t>Review the CELF-P2 scoring sheet as you watch the video.  Then score using the manual.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3D548-5DCA-5B4E-AAFB-4082D478A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Video Title: SSD 6 Matthew DX1 CELF-P2</a:t>
            </a:r>
          </a:p>
          <a:p>
            <a:endParaRPr lang="en-US" dirty="0"/>
          </a:p>
          <a:p>
            <a:r>
              <a:rPr lang="en-US" dirty="0"/>
              <a:t>Discussion questions:</a:t>
            </a:r>
          </a:p>
          <a:p>
            <a:pPr lvl="1"/>
            <a:r>
              <a:rPr lang="en-US" dirty="0"/>
              <a:t>What kind of task is this? Expressive or receptive?</a:t>
            </a:r>
          </a:p>
          <a:p>
            <a:pPr lvl="1"/>
            <a:r>
              <a:rPr lang="en-US" dirty="0"/>
              <a:t>How does Matthew appear to be doing on this subtest?</a:t>
            </a:r>
          </a:p>
          <a:p>
            <a:pPr lvl="1"/>
            <a:r>
              <a:rPr lang="en-US" dirty="0"/>
              <a:t>Activity 6 will focus on interpretation of expressive language subtest. </a:t>
            </a:r>
          </a:p>
        </p:txBody>
      </p:sp>
    </p:spTree>
    <p:extLst>
      <p:ext uri="{BB962C8B-B14F-4D97-AF65-F5344CB8AC3E}">
        <p14:creationId xmlns:p14="http://schemas.microsoft.com/office/powerpoint/2010/main" val="234584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D6BB5-8566-8344-9829-2A937CD6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CELF Preschool -3 Updates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D17AD2C-EE1B-7146-8433-FD44EEF6FA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8608" y="1354138"/>
            <a:ext cx="7249710" cy="5289550"/>
          </a:xfrm>
        </p:spPr>
      </p:pic>
    </p:spTree>
    <p:extLst>
      <p:ext uri="{BB962C8B-B14F-4D97-AF65-F5344CB8AC3E}">
        <p14:creationId xmlns:p14="http://schemas.microsoft.com/office/powerpoint/2010/main" val="1058890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Speech- Sound Probes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390910"/>
            <a:ext cx="7886700" cy="4874979"/>
          </a:xfrm>
        </p:spPr>
        <p:txBody>
          <a:bodyPr>
            <a:normAutofit/>
          </a:bodyPr>
          <a:lstStyle/>
          <a:p>
            <a:r>
              <a:rPr lang="en-US" sz="2000" dirty="0"/>
              <a:t>After scoring the DEAP, the SLPs administered 5 informal speech error probes to learn more about Matthew’s speech error patterns and determine baseline functioning.  </a:t>
            </a:r>
          </a:p>
          <a:p>
            <a:r>
              <a:rPr lang="en-US" sz="2000" dirty="0"/>
              <a:t>Due to time limitations, you will only be watching/scoring two speech error probes.  The results of the other two probes are as follows:</a:t>
            </a:r>
          </a:p>
          <a:p>
            <a:pPr lvl="1"/>
            <a:r>
              <a:rPr lang="en-US" sz="2000" dirty="0"/>
              <a:t>Stopping probe: 0/28 correct (0%)</a:t>
            </a:r>
          </a:p>
          <a:p>
            <a:pPr lvl="1"/>
            <a:r>
              <a:rPr lang="en-US" sz="2000" dirty="0"/>
              <a:t>Initial </a:t>
            </a:r>
            <a:r>
              <a:rPr lang="en-US" sz="2000" dirty="0" err="1"/>
              <a:t>s+stop</a:t>
            </a:r>
            <a:r>
              <a:rPr lang="en-US" sz="2000" dirty="0"/>
              <a:t> and </a:t>
            </a:r>
            <a:r>
              <a:rPr lang="en-US" sz="2000" dirty="0" err="1"/>
              <a:t>s+nasal</a:t>
            </a:r>
            <a:r>
              <a:rPr lang="en-US" sz="2000" dirty="0"/>
              <a:t> probe: 0/35 correct (0%)</a:t>
            </a:r>
          </a:p>
          <a:p>
            <a:r>
              <a:rPr lang="en-US" sz="2000" dirty="0"/>
              <a:t>You will be watching the remaining two probes for:</a:t>
            </a:r>
          </a:p>
          <a:p>
            <a:pPr lvl="1"/>
            <a:r>
              <a:rPr lang="en-US" sz="2000" dirty="0"/>
              <a:t> pre-vocalic voicing (example:  Matthew says “</a:t>
            </a:r>
            <a:r>
              <a:rPr lang="en-US" sz="2000" b="1" dirty="0"/>
              <a:t>b</a:t>
            </a:r>
            <a:r>
              <a:rPr lang="en-US" sz="2000" dirty="0"/>
              <a:t>ear” when he should say “</a:t>
            </a:r>
            <a:r>
              <a:rPr lang="en-US" sz="2000" b="1" dirty="0"/>
              <a:t>p</a:t>
            </a:r>
            <a:r>
              <a:rPr lang="en-US" sz="2000" dirty="0"/>
              <a:t>ear”) </a:t>
            </a:r>
          </a:p>
          <a:p>
            <a:pPr lvl="1"/>
            <a:r>
              <a:rPr lang="en-US" sz="2000" dirty="0"/>
              <a:t>final cluster stop + fricative (example:  Matthew says “bat” when he should say “ba</a:t>
            </a:r>
            <a:r>
              <a:rPr lang="en-US" sz="2000" b="1" dirty="0"/>
              <a:t>ts</a:t>
            </a:r>
            <a:r>
              <a:rPr lang="en-US" sz="2000" dirty="0"/>
              <a:t>”). </a:t>
            </a:r>
          </a:p>
        </p:txBody>
      </p:sp>
    </p:spTree>
    <p:extLst>
      <p:ext uri="{BB962C8B-B14F-4D97-AF65-F5344CB8AC3E}">
        <p14:creationId xmlns:p14="http://schemas.microsoft.com/office/powerpoint/2010/main" val="12782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Activity #7:  Informal Measure:  Pre-Vocalic Voicing Probe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E09D0-8E90-A943-B5B8-9BA896148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Video Title: SSD Matthew DX1 Pre-Vocalic Voicing </a:t>
            </a:r>
          </a:p>
          <a:p>
            <a:endParaRPr lang="en-US" dirty="0"/>
          </a:p>
          <a:p>
            <a:r>
              <a:rPr lang="en-US" dirty="0"/>
              <a:t>Discussion question:</a:t>
            </a:r>
          </a:p>
          <a:p>
            <a:pPr lvl="1"/>
            <a:r>
              <a:rPr lang="en-US" dirty="0"/>
              <a:t>What is the clinician doing to prompt the target word?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523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77D557-3D05-EF42-AF9E-9928646BCC55}"/>
              </a:ext>
            </a:extLst>
          </p:cNvPr>
          <p:cNvSpPr/>
          <p:nvPr/>
        </p:nvSpPr>
        <p:spPr>
          <a:xfrm>
            <a:off x="2451100" y="438836"/>
            <a:ext cx="7226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Activity #8:  Informal Measure: Final Cluster Stop + Fricative Probe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7B978D-7C27-A44F-AC19-9CFAD51321FB}"/>
              </a:ext>
            </a:extLst>
          </p:cNvPr>
          <p:cNvSpPr txBox="1"/>
          <p:nvPr/>
        </p:nvSpPr>
        <p:spPr>
          <a:xfrm>
            <a:off x="1958169" y="1392943"/>
            <a:ext cx="82121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aramond" charset="0"/>
                <a:ea typeface="Times New Roman" charset="0"/>
              </a:rPr>
              <a:t>In this probe we were interested in determining whether Matthew could produce a stop + a fricative at the end of the word.  For each target word, we are only interested in the final two sounds (</a:t>
            </a:r>
            <a:r>
              <a:rPr lang="en-US" sz="2400" dirty="0" err="1">
                <a:latin typeface="Garamond" charset="0"/>
                <a:ea typeface="Times New Roman" charset="0"/>
              </a:rPr>
              <a:t>stop+fricative</a:t>
            </a:r>
            <a:r>
              <a:rPr lang="en-US" sz="2400" dirty="0">
                <a:latin typeface="Garamond" charset="0"/>
                <a:ea typeface="Times New Roman" charset="0"/>
              </a:rPr>
              <a:t>).  </a:t>
            </a:r>
            <a:endParaRPr lang="en-US" sz="2400" dirty="0">
              <a:latin typeface="Times New Roman" charset="0"/>
              <a:ea typeface="Times New Roman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dirty="0">
                <a:latin typeface="Garamond" charset="0"/>
                <a:ea typeface="Times New Roman" charset="0"/>
              </a:rPr>
              <a:t>If Matthew makes any stop consonant + a fricative count it as correct (even if it is the wrong stop or fricative) and leave the 1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st</a:t>
            </a:r>
            <a:r>
              <a:rPr lang="en-US" sz="2400" dirty="0">
                <a:latin typeface="Garamond" charset="0"/>
                <a:ea typeface="Times New Roman" charset="0"/>
              </a:rPr>
              <a:t> or 3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rd</a:t>
            </a:r>
            <a:r>
              <a:rPr lang="en-US" sz="2400" dirty="0">
                <a:latin typeface="Garamond" charset="0"/>
                <a:ea typeface="Times New Roman" charset="0"/>
              </a:rPr>
              <a:t> columns as is and score it as correct (1 point) in the 2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nd</a:t>
            </a:r>
            <a:r>
              <a:rPr lang="en-US" sz="2400" dirty="0">
                <a:latin typeface="Garamond" charset="0"/>
                <a:ea typeface="Times New Roman" charset="0"/>
              </a:rPr>
              <a:t> or 4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th</a:t>
            </a:r>
            <a:r>
              <a:rPr lang="en-US" sz="2400" dirty="0">
                <a:latin typeface="Garamond" charset="0"/>
                <a:ea typeface="Times New Roman" charset="0"/>
              </a:rPr>
              <a:t> columns.  </a:t>
            </a:r>
            <a:endParaRPr lang="en-US" sz="2400" dirty="0">
              <a:latin typeface="Times New Roman" charset="0"/>
              <a:ea typeface="Times New Roman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dirty="0">
                <a:latin typeface="Garamond" charset="0"/>
                <a:ea typeface="Times New Roman" charset="0"/>
              </a:rPr>
              <a:t>If he doesn’t say a stop + fricative- in the 1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st</a:t>
            </a:r>
            <a:r>
              <a:rPr lang="en-US" sz="2400" dirty="0">
                <a:latin typeface="Garamond" charset="0"/>
                <a:ea typeface="Times New Roman" charset="0"/>
              </a:rPr>
              <a:t> or 3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rd</a:t>
            </a:r>
            <a:r>
              <a:rPr lang="en-US" sz="2400" dirty="0">
                <a:latin typeface="Garamond" charset="0"/>
                <a:ea typeface="Times New Roman" charset="0"/>
              </a:rPr>
              <a:t> columns cross out the incorrect letter and put what Matthew said above it OR just cross out the letter if he deletes that sound.  In the 2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nd</a:t>
            </a:r>
            <a:r>
              <a:rPr lang="en-US" sz="2400" dirty="0">
                <a:latin typeface="Garamond" charset="0"/>
                <a:ea typeface="Times New Roman" charset="0"/>
              </a:rPr>
              <a:t> or 4</a:t>
            </a:r>
            <a:r>
              <a:rPr lang="en-US" sz="2400" baseline="30000" dirty="0">
                <a:latin typeface="Garamond" charset="0"/>
                <a:ea typeface="Times New Roman" charset="0"/>
              </a:rPr>
              <a:t>th</a:t>
            </a:r>
            <a:r>
              <a:rPr lang="en-US" sz="2400" dirty="0">
                <a:latin typeface="Garamond" charset="0"/>
                <a:ea typeface="Times New Roman" charset="0"/>
              </a:rPr>
              <a:t> columns, indicate that it was incorrect (0 points).  </a:t>
            </a:r>
            <a:endParaRPr lang="en-US" sz="2400" dirty="0">
              <a:latin typeface="Times New Roman" charset="0"/>
              <a:ea typeface="Times New Roman" charset="0"/>
            </a:endParaRPr>
          </a:p>
          <a:p>
            <a:r>
              <a:rPr lang="en-US" sz="2400" dirty="0">
                <a:latin typeface="Garamond" charset="0"/>
                <a:ea typeface="Times New Roman" charset="0"/>
              </a:rPr>
              <a:t>The first two are scored for you. (note:  if he says it correctly at any time count it as correct even if he says it incorrectly another time)</a:t>
            </a:r>
            <a:endParaRPr lang="en-US" sz="2400" dirty="0">
              <a:latin typeface="Times New Roman" charset="0"/>
              <a:ea typeface="Times New Roman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4C844-DFB2-5D4C-A76A-7ADEDA3FD32C}"/>
              </a:ext>
            </a:extLst>
          </p:cNvPr>
          <p:cNvSpPr txBox="1"/>
          <p:nvPr/>
        </p:nvSpPr>
        <p:spPr>
          <a:xfrm>
            <a:off x="217171" y="1817370"/>
            <a:ext cx="13601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Video Title: SSD Matthew DX2 Final cluster plus fricative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67900C-54C2-B84B-AA8C-6C6EB9CCF89A}"/>
              </a:ext>
            </a:extLst>
          </p:cNvPr>
          <p:cNvSpPr txBox="1"/>
          <p:nvPr/>
        </p:nvSpPr>
        <p:spPr>
          <a:xfrm>
            <a:off x="10313841" y="2320290"/>
            <a:ext cx="17181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Discussion question: Why do we complete these deep informal probes if we’ve already administered the standardized DEAP?</a:t>
            </a:r>
          </a:p>
        </p:txBody>
      </p:sp>
    </p:spTree>
    <p:extLst>
      <p:ext uri="{BB962C8B-B14F-4D97-AF65-F5344CB8AC3E}">
        <p14:creationId xmlns:p14="http://schemas.microsoft.com/office/powerpoint/2010/main" val="610689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3F532-053B-7640-9349-A83D7D3D6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more probe videos if there’s time: </a:t>
            </a:r>
          </a:p>
          <a:p>
            <a:pPr lvl="1"/>
            <a:r>
              <a:rPr lang="en-US" dirty="0"/>
              <a:t>Stopping probe: SSD 10</a:t>
            </a:r>
          </a:p>
          <a:p>
            <a:pPr lvl="1"/>
            <a:r>
              <a:rPr lang="en-US" dirty="0"/>
              <a:t>Initial </a:t>
            </a:r>
            <a:r>
              <a:rPr lang="en-US" dirty="0" err="1"/>
              <a:t>s+stop</a:t>
            </a:r>
            <a:r>
              <a:rPr lang="en-US" dirty="0"/>
              <a:t> and </a:t>
            </a:r>
            <a:r>
              <a:rPr lang="en-US" dirty="0" err="1"/>
              <a:t>s+nasal</a:t>
            </a:r>
            <a:r>
              <a:rPr lang="en-US" dirty="0"/>
              <a:t> probe: SSD 5</a:t>
            </a:r>
          </a:p>
        </p:txBody>
      </p:sp>
    </p:spTree>
    <p:extLst>
      <p:ext uri="{BB962C8B-B14F-4D97-AF65-F5344CB8AC3E}">
        <p14:creationId xmlns:p14="http://schemas.microsoft.com/office/powerpoint/2010/main" val="135942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621</Words>
  <Application>Microsoft Macintosh PowerPoint</Application>
  <PresentationFormat>Widescreen</PresentationFormat>
  <Paragraphs>44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Times New Roman</vt:lpstr>
      <vt:lpstr>Office Theme</vt:lpstr>
      <vt:lpstr>Activity #5:  Norm-referenced Test: Diagnostic Assessment of Articulation and Phonology (DEAP) Read through the marked protocol as you watch the DEAP and then discuss the scores as a group.</vt:lpstr>
      <vt:lpstr>PowerPoint Presentation</vt:lpstr>
      <vt:lpstr>Activity #6:  Norm-Reference Test: Clinical Evaluation of Language Fundamentals- Preschool 2 (CELF-P2)  Review the CELF-P2 scoring sheet as you watch the video.  Then score using the manual.</vt:lpstr>
      <vt:lpstr>CELF Preschool -3 Updates</vt:lpstr>
      <vt:lpstr>Speech- Sound Probes</vt:lpstr>
      <vt:lpstr>Activity #7:  Informal Measure:  Pre-Vocalic Voicing Probe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#5:  Norm-referenced Test: Diagnostic Assessment of Articulation and Phonology (DEAP) Read through the marked protocol as you watch the DEAP and then discuss the scores as a group.</dc:title>
  <dc:creator>Jim Wright</dc:creator>
  <cp:lastModifiedBy>Jim Wright</cp:lastModifiedBy>
  <cp:revision>6</cp:revision>
  <dcterms:created xsi:type="dcterms:W3CDTF">2022-01-04T18:05:21Z</dcterms:created>
  <dcterms:modified xsi:type="dcterms:W3CDTF">2022-04-07T18:43:03Z</dcterms:modified>
</cp:coreProperties>
</file>